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60" r:id="rId3"/>
    <p:sldId id="261" r:id="rId4"/>
    <p:sldId id="258" r:id="rId5"/>
    <p:sldId id="265" r:id="rId6"/>
    <p:sldId id="263" r:id="rId7"/>
    <p:sldId id="293" r:id="rId8"/>
    <p:sldId id="267" r:id="rId9"/>
    <p:sldId id="266" r:id="rId10"/>
    <p:sldId id="286" r:id="rId11"/>
    <p:sldId id="268" r:id="rId12"/>
    <p:sldId id="269" r:id="rId13"/>
    <p:sldId id="270" r:id="rId14"/>
    <p:sldId id="271" r:id="rId15"/>
    <p:sldId id="272" r:id="rId16"/>
    <p:sldId id="273" r:id="rId17"/>
    <p:sldId id="276" r:id="rId18"/>
    <p:sldId id="279" r:id="rId19"/>
    <p:sldId id="288" r:id="rId20"/>
    <p:sldId id="292" r:id="rId21"/>
    <p:sldId id="280" r:id="rId22"/>
    <p:sldId id="274" r:id="rId23"/>
    <p:sldId id="259" r:id="rId24"/>
    <p:sldId id="287" r:id="rId25"/>
    <p:sldId id="257" r:id="rId26"/>
    <p:sldId id="281" r:id="rId27"/>
    <p:sldId id="282" r:id="rId28"/>
    <p:sldId id="283" r:id="rId29"/>
    <p:sldId id="284" r:id="rId30"/>
    <p:sldId id="264" r:id="rId31"/>
    <p:sldId id="278" r:id="rId32"/>
    <p:sldId id="277" r:id="rId33"/>
    <p:sldId id="289" r:id="rId34"/>
    <p:sldId id="290" r:id="rId35"/>
    <p:sldId id="291"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C6AA8A-85E2-4BB2-AD0D-07ECEB73C739}" type="datetimeFigureOut">
              <a:rPr lang="fr-FR" smtClean="0"/>
              <a:pPr/>
              <a:t>15/01/2014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5D4257-225A-4B40-8C2F-7F0BBCC59BA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35D4257-225A-4B40-8C2F-7F0BBCC59BA5}"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None/>
            </a:pPr>
            <a:r>
              <a:rPr lang="fr-FR" sz="1200" dirty="0" smtClean="0"/>
              <a:t>-obligations commerciales</a:t>
            </a:r>
          </a:p>
          <a:p>
            <a:pPr>
              <a:buNone/>
            </a:pPr>
            <a:r>
              <a:rPr lang="fr-FR" sz="1200" dirty="0" smtClean="0"/>
              <a:t>-obligations comptables</a:t>
            </a:r>
          </a:p>
          <a:p>
            <a:pPr>
              <a:buNone/>
            </a:pPr>
            <a:r>
              <a:rPr lang="fr-FR" sz="1200" dirty="0" smtClean="0"/>
              <a:t>-obligations financières</a:t>
            </a:r>
          </a:p>
          <a:p>
            <a:pPr>
              <a:buNone/>
            </a:pPr>
            <a:r>
              <a:rPr lang="fr-FR" sz="1200" dirty="0" smtClean="0"/>
              <a:t>- obligations fiscales</a:t>
            </a:r>
          </a:p>
          <a:p>
            <a:endParaRPr lang="fr-FR" dirty="0"/>
          </a:p>
        </p:txBody>
      </p:sp>
      <p:sp>
        <p:nvSpPr>
          <p:cNvPr id="4" name="Espace réservé du numéro de diapositive 3"/>
          <p:cNvSpPr>
            <a:spLocks noGrp="1"/>
          </p:cNvSpPr>
          <p:nvPr>
            <p:ph type="sldNum" sz="quarter" idx="10"/>
          </p:nvPr>
        </p:nvSpPr>
        <p:spPr/>
        <p:txBody>
          <a:bodyPr/>
          <a:lstStyle/>
          <a:p>
            <a:fld id="{035D4257-225A-4B40-8C2F-7F0BBCC59BA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35D4257-225A-4B40-8C2F-7F0BBCC59BA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dirty="0" smtClean="0"/>
              <a:t>Gérer la fiscalité, c'est donc choisir parmi les choix fiscaux offerts à l'entreprise en tenant compte de divers paramètres :</a:t>
            </a:r>
            <a:endParaRPr lang="fr-FR" dirty="0"/>
          </a:p>
        </p:txBody>
      </p:sp>
      <p:sp>
        <p:nvSpPr>
          <p:cNvPr id="4" name="Espace réservé du numéro de diapositive 3"/>
          <p:cNvSpPr>
            <a:spLocks noGrp="1"/>
          </p:cNvSpPr>
          <p:nvPr>
            <p:ph type="sldNum" sz="quarter" idx="10"/>
          </p:nvPr>
        </p:nvSpPr>
        <p:spPr/>
        <p:txBody>
          <a:bodyPr/>
          <a:lstStyle/>
          <a:p>
            <a:fld id="{035D4257-225A-4B40-8C2F-7F0BBCC59BA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H" sz="1400" dirty="0" smtClean="0"/>
              <a:t>Au Burkina…. </a:t>
            </a:r>
            <a:r>
              <a:rPr lang="fr-CH" sz="1200" dirty="0" smtClean="0"/>
              <a:t>Au moins un arbitrage “connus” sur la base d’un contrat (Société d’investigation, de recherche et d’exploitation minière c. Burkina Faso, sentence CIRDI du 19 janvier 2000)</a:t>
            </a:r>
            <a:endParaRPr lang="fr-FR" dirty="0"/>
          </a:p>
        </p:txBody>
      </p:sp>
      <p:sp>
        <p:nvSpPr>
          <p:cNvPr id="4" name="Espace réservé du numéro de diapositive 3"/>
          <p:cNvSpPr>
            <a:spLocks noGrp="1"/>
          </p:cNvSpPr>
          <p:nvPr>
            <p:ph type="sldNum" sz="quarter" idx="10"/>
          </p:nvPr>
        </p:nvSpPr>
        <p:spPr/>
        <p:txBody>
          <a:bodyPr/>
          <a:lstStyle/>
          <a:p>
            <a:fld id="{035D4257-225A-4B40-8C2F-7F0BBCC59BA5}" type="slidenum">
              <a:rPr lang="fr-FR" smtClean="0"/>
              <a:pPr/>
              <a:t>21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15/01/2014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15/01/2014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15/01/2014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15/01/2014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15/01/2014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15/01/2014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15/01/2014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15/01/2014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15/01/2014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15/01/2014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15/01/2014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15/01/2014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omrien@yahoo.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42918"/>
            <a:ext cx="7772400" cy="4286280"/>
          </a:xfrm>
        </p:spPr>
        <p:txBody>
          <a:bodyPr>
            <a:noAutofit/>
          </a:bodyPr>
          <a:lstStyle/>
          <a:p>
            <a:r>
              <a:rPr lang="fr-FR" sz="2400" b="1" dirty="0" smtClean="0"/>
              <a:t/>
            </a:r>
            <a:br>
              <a:rPr lang="fr-FR" sz="2400" b="1" dirty="0" smtClean="0"/>
            </a:br>
            <a:r>
              <a:rPr lang="fr-FR" sz="2400" b="1" dirty="0" smtClean="0"/>
              <a:t/>
            </a:r>
            <a:br>
              <a:rPr lang="fr-FR" sz="2400" b="1" dirty="0" smtClean="0"/>
            </a:br>
            <a:r>
              <a:rPr lang="fr-FR" sz="3200" b="1" dirty="0" smtClean="0"/>
              <a:t>LE RESPECT </a:t>
            </a:r>
            <a:r>
              <a:rPr lang="fr-FR" sz="3200" b="1" dirty="0" smtClean="0"/>
              <a:t>DES OBLIGATIONS LEGALES ET </a:t>
            </a:r>
            <a:r>
              <a:rPr lang="fr-FR" sz="3200" b="1" dirty="0" smtClean="0"/>
              <a:t>CONTRACTUELLES DANS LE SECTEUR MINIER</a:t>
            </a:r>
            <a:r>
              <a:rPr lang="fr-FR" sz="3200" b="1" dirty="0" smtClean="0"/>
              <a:t/>
            </a:r>
            <a:br>
              <a:rPr lang="fr-FR" sz="3200" b="1" dirty="0" smtClean="0"/>
            </a:br>
            <a:r>
              <a:rPr lang="fr-FR" sz="3200" b="1" dirty="0" smtClean="0"/>
              <a:t/>
            </a:r>
            <a:br>
              <a:rPr lang="fr-FR" sz="3200" b="1" dirty="0" smtClean="0"/>
            </a:br>
            <a:r>
              <a:rPr lang="fr-FR" sz="3200" b="1" dirty="0" smtClean="0">
                <a:solidFill>
                  <a:srgbClr val="FF0000"/>
                </a:solidFill>
              </a:rPr>
              <a:t>LOIS FISCALES- </a:t>
            </a:r>
            <a:r>
              <a:rPr lang="fr-FR" sz="3200" b="1" dirty="0" smtClean="0">
                <a:solidFill>
                  <a:srgbClr val="FF0000"/>
                </a:solidFill>
              </a:rPr>
              <a:t>MINIERES/CONVENTIONS MINIERERES </a:t>
            </a:r>
            <a:br>
              <a:rPr lang="fr-FR" sz="3200" b="1" dirty="0" smtClean="0">
                <a:solidFill>
                  <a:srgbClr val="FF0000"/>
                </a:solidFill>
              </a:rPr>
            </a:br>
            <a:r>
              <a:rPr lang="fr-FR" sz="3200" b="1" dirty="0" smtClean="0">
                <a:solidFill>
                  <a:srgbClr val="FF0000"/>
                </a:solidFill>
              </a:rPr>
              <a:t/>
            </a:r>
            <a:br>
              <a:rPr lang="fr-FR" sz="3200" b="1" dirty="0" smtClean="0">
                <a:solidFill>
                  <a:srgbClr val="FF0000"/>
                </a:solidFill>
              </a:rPr>
            </a:br>
            <a:r>
              <a:rPr lang="fr-FR" sz="2400" b="1" dirty="0" smtClean="0">
                <a:solidFill>
                  <a:schemeClr val="tx2"/>
                </a:solidFill>
              </a:rPr>
              <a:t>Centre National de presse Norbert ZONGO </a:t>
            </a:r>
            <a:br>
              <a:rPr lang="fr-FR" sz="2400" b="1" dirty="0" smtClean="0">
                <a:solidFill>
                  <a:schemeClr val="tx2"/>
                </a:solidFill>
              </a:rPr>
            </a:br>
            <a:r>
              <a:rPr lang="fr-FR" sz="2400" b="1" dirty="0" smtClean="0">
                <a:solidFill>
                  <a:schemeClr val="tx2"/>
                </a:solidFill>
              </a:rPr>
              <a:t> 15 et 16 janvier 2014 </a:t>
            </a:r>
            <a:r>
              <a:rPr lang="fr-FR" sz="2400" b="1" dirty="0" smtClean="0">
                <a:solidFill>
                  <a:srgbClr val="FF0000"/>
                </a:solidFill>
              </a:rPr>
              <a:t/>
            </a:r>
            <a:br>
              <a:rPr lang="fr-FR" sz="2400" b="1" dirty="0" smtClean="0">
                <a:solidFill>
                  <a:srgbClr val="FF0000"/>
                </a:solidFill>
              </a:rPr>
            </a:br>
            <a:r>
              <a:rPr lang="fr-FR" sz="2400" b="1" dirty="0" smtClean="0">
                <a:solidFill>
                  <a:srgbClr val="FF0000"/>
                </a:solidFill>
              </a:rPr>
              <a:t/>
            </a:r>
            <a:br>
              <a:rPr lang="fr-FR" sz="2400" b="1" dirty="0" smtClean="0">
                <a:solidFill>
                  <a:srgbClr val="FF0000"/>
                </a:solidFill>
              </a:rPr>
            </a:br>
            <a:endParaRPr lang="fr-FR" sz="2400" b="1" dirty="0">
              <a:solidFill>
                <a:srgbClr val="FF0000"/>
              </a:solidFill>
            </a:endParaRPr>
          </a:p>
        </p:txBody>
      </p:sp>
      <p:sp>
        <p:nvSpPr>
          <p:cNvPr id="3" name="Sous-titre 2"/>
          <p:cNvSpPr>
            <a:spLocks noGrp="1"/>
          </p:cNvSpPr>
          <p:nvPr>
            <p:ph type="subTitle" idx="1"/>
          </p:nvPr>
        </p:nvSpPr>
        <p:spPr>
          <a:xfrm>
            <a:off x="357158" y="5143512"/>
            <a:ext cx="7415242" cy="1357322"/>
          </a:xfrm>
        </p:spPr>
        <p:txBody>
          <a:bodyPr>
            <a:normAutofit fontScale="92500" lnSpcReduction="10000"/>
          </a:bodyPr>
          <a:lstStyle/>
          <a:p>
            <a:pPr algn="l"/>
            <a:r>
              <a:rPr lang="fr-FR" sz="2000" b="1" dirty="0" smtClean="0">
                <a:solidFill>
                  <a:schemeClr val="tx1"/>
                </a:solidFill>
              </a:rPr>
              <a:t>Adrien SOMDA</a:t>
            </a:r>
          </a:p>
          <a:p>
            <a:pPr algn="l"/>
            <a:r>
              <a:rPr lang="fr-FR" sz="2000" b="1" dirty="0" smtClean="0">
                <a:solidFill>
                  <a:schemeClr val="tx1"/>
                </a:solidFill>
              </a:rPr>
              <a:t>Juriste/Inspecteur des Impôts</a:t>
            </a:r>
          </a:p>
          <a:p>
            <a:pPr algn="l"/>
            <a:r>
              <a:rPr lang="fr-FR" sz="2000" b="1" dirty="0" smtClean="0">
                <a:solidFill>
                  <a:schemeClr val="tx1"/>
                </a:solidFill>
              </a:rPr>
              <a:t>Tel: 70 26 53 46</a:t>
            </a:r>
          </a:p>
          <a:p>
            <a:pPr algn="l"/>
            <a:r>
              <a:rPr lang="fr-FR" sz="2000" b="1" dirty="0" smtClean="0">
                <a:solidFill>
                  <a:schemeClr val="tx1"/>
                </a:solidFill>
                <a:hlinkClick r:id="rId2"/>
              </a:rPr>
              <a:t>somrien@yahoo.fr</a:t>
            </a:r>
            <a:r>
              <a:rPr lang="fr-FR" sz="2000" b="1" dirty="0" smtClean="0">
                <a:solidFill>
                  <a:schemeClr val="tx1"/>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0" y="1268413"/>
            <a:ext cx="9144000" cy="5589587"/>
          </a:xfrm>
        </p:spPr>
        <p:txBody>
          <a:bodyPr>
            <a:normAutofit/>
          </a:bodyPr>
          <a:lstStyle/>
          <a:p>
            <a:pPr marL="320040" indent="-320040" eaLnBrk="1" fontAlgn="auto" hangingPunct="1">
              <a:spcAft>
                <a:spcPts val="0"/>
              </a:spcAft>
              <a:buFont typeface="Wingdings"/>
              <a:buChar char=""/>
              <a:defRPr/>
            </a:pPr>
            <a:endParaRPr lang="fr-FR" sz="2400" dirty="0" smtClean="0"/>
          </a:p>
          <a:p>
            <a:pPr marL="320040" indent="-320040" algn="just" eaLnBrk="1" fontAlgn="auto" hangingPunct="1">
              <a:spcAft>
                <a:spcPts val="0"/>
              </a:spcAft>
              <a:buNone/>
              <a:defRPr/>
            </a:pPr>
            <a:r>
              <a:rPr lang="fr-FR" sz="2400" dirty="0" smtClean="0"/>
              <a:t>Plusieurs obligations pèsent sur les contribuables. Certaines sont communes et générales à tous les contribuables et d’autres sont fonction du statut juridique du contribuable, de son régime fiscal et de la nature de l’activité exercée.</a:t>
            </a:r>
          </a:p>
          <a:p>
            <a:pPr marL="320040" indent="-320040" algn="just" eaLnBrk="1" fontAlgn="auto" hangingPunct="1">
              <a:spcAft>
                <a:spcPts val="0"/>
              </a:spcAft>
              <a:buNone/>
              <a:defRPr/>
            </a:pPr>
            <a:endParaRPr lang="fr-FR" sz="2400" b="1" dirty="0" smtClean="0"/>
          </a:p>
          <a:p>
            <a:pPr marL="320040" indent="-320040" algn="just" eaLnBrk="1" fontAlgn="auto" hangingPunct="1">
              <a:spcAft>
                <a:spcPts val="0"/>
              </a:spcAft>
              <a:buNone/>
              <a:defRPr/>
            </a:pPr>
            <a:r>
              <a:rPr lang="fr-FR" sz="2400" b="1" dirty="0" smtClean="0"/>
              <a:t>L’assujettissement à un régime particulier au code minier, code des investissements, accord de siège, convention d’établissement etc. ne dispense pas le contribuable de ses obligations déclaratives</a:t>
            </a:r>
            <a:r>
              <a:rPr lang="fr-FR" sz="2400" dirty="0" smtClean="0"/>
              <a:t>.</a:t>
            </a:r>
          </a:p>
        </p:txBody>
      </p:sp>
      <p:sp>
        <p:nvSpPr>
          <p:cNvPr id="3" name="Rectangle 4"/>
          <p:cNvSpPr>
            <a:spLocks noChangeArrowheads="1"/>
          </p:cNvSpPr>
          <p:nvPr/>
        </p:nvSpPr>
        <p:spPr bwMode="auto">
          <a:xfrm>
            <a:off x="304800" y="228600"/>
            <a:ext cx="8659813" cy="584200"/>
          </a:xfrm>
          <a:prstGeom prst="rect">
            <a:avLst/>
          </a:prstGeom>
          <a:solidFill>
            <a:schemeClr val="accent2">
              <a:lumMod val="20000"/>
              <a:lumOff val="80000"/>
            </a:schemeClr>
          </a:solidFill>
          <a:ln w="9525">
            <a:noFill/>
            <a:miter lim="800000"/>
            <a:headEnd/>
            <a:tailEnd/>
          </a:ln>
        </p:spPr>
        <p:txBody>
          <a:bodyPr>
            <a:spAutoFit/>
          </a:bodyPr>
          <a:lstStyle/>
          <a:p>
            <a:pPr algn="ctr">
              <a:defRPr/>
            </a:pPr>
            <a:r>
              <a:rPr lang="fr-FR" sz="3200" b="1" dirty="0"/>
              <a:t>OBLIGATIONS DES CONTRIBUABLES</a:t>
            </a:r>
            <a:endParaRPr lang="fr-FR"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395288" y="228600"/>
            <a:ext cx="8370887" cy="990600"/>
          </a:xfrm>
          <a:solidFill>
            <a:schemeClr val="accent4">
              <a:lumMod val="40000"/>
              <a:lumOff val="60000"/>
            </a:schemeClr>
          </a:solidFill>
        </p:spPr>
        <p:txBody>
          <a:bodyPr>
            <a:normAutofit fontScale="90000"/>
          </a:bodyPr>
          <a:lstStyle/>
          <a:p>
            <a:pPr eaLnBrk="1" fontAlgn="auto" hangingPunct="1">
              <a:spcAft>
                <a:spcPts val="0"/>
              </a:spcAft>
              <a:defRPr/>
            </a:pPr>
            <a:r>
              <a:rPr lang="fr-FR" sz="4000" b="1" dirty="0" smtClean="0">
                <a:solidFill>
                  <a:schemeClr val="tx1"/>
                </a:solidFill>
              </a:rPr>
              <a:t>LA REVUE DES OBLIGATIONS GENERALES</a:t>
            </a:r>
            <a:br>
              <a:rPr lang="fr-FR" sz="4000" b="1" dirty="0" smtClean="0">
                <a:solidFill>
                  <a:schemeClr val="tx1"/>
                </a:solidFill>
              </a:rPr>
            </a:br>
            <a:endParaRPr lang="fr-FR" sz="4000" b="1" dirty="0" smtClean="0">
              <a:solidFill>
                <a:schemeClr val="tx1"/>
              </a:solidFill>
            </a:endParaRPr>
          </a:p>
        </p:txBody>
      </p:sp>
      <p:sp>
        <p:nvSpPr>
          <p:cNvPr id="10243" name="Rectangle 3"/>
          <p:cNvSpPr>
            <a:spLocks noGrp="1" noChangeArrowheads="1"/>
          </p:cNvSpPr>
          <p:nvPr>
            <p:ph sz="quarter" idx="1"/>
          </p:nvPr>
        </p:nvSpPr>
        <p:spPr>
          <a:xfrm>
            <a:off x="0" y="1600200"/>
            <a:ext cx="9144000" cy="5257800"/>
          </a:xfrm>
        </p:spPr>
        <p:txBody>
          <a:bodyPr/>
          <a:lstStyle/>
          <a:p>
            <a:pPr eaLnBrk="1" hangingPunct="1">
              <a:buNone/>
            </a:pPr>
            <a:r>
              <a:rPr lang="fr-FR" b="1" dirty="0" smtClean="0"/>
              <a:t>A -</a:t>
            </a:r>
            <a:r>
              <a:rPr lang="fr-FR" dirty="0" smtClean="0"/>
              <a:t> </a:t>
            </a:r>
            <a:r>
              <a:rPr lang="fr-FR" b="1" dirty="0" smtClean="0"/>
              <a:t>LA DECLARATION D’EXISTENCE</a:t>
            </a:r>
          </a:p>
          <a:p>
            <a:pPr eaLnBrk="1" hangingPunct="1"/>
            <a:endParaRPr lang="fr-FR" b="1" dirty="0" smtClean="0"/>
          </a:p>
          <a:p>
            <a:pPr eaLnBrk="1" hangingPunct="1">
              <a:buNone/>
            </a:pPr>
            <a:r>
              <a:rPr lang="fr-FR" b="1" dirty="0" smtClean="0"/>
              <a:t>B - L’OBLIGATION D’IMMATRICULATION</a:t>
            </a:r>
          </a:p>
          <a:p>
            <a:pPr eaLnBrk="1" hangingPunct="1"/>
            <a:endParaRPr lang="fr-FR" b="1" dirty="0" smtClean="0"/>
          </a:p>
          <a:p>
            <a:pPr eaLnBrk="1" hangingPunct="1">
              <a:buNone/>
            </a:pPr>
            <a:r>
              <a:rPr lang="fr-FR" b="1" dirty="0" smtClean="0"/>
              <a:t>C - L’OBLIGATION DE REPONDRE AU DROIT DE   COMMUNICATION DE L’ADMINISTRATION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20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4" end="4"/>
                                            </p:txEl>
                                          </p:spTgt>
                                        </p:tgtEl>
                                        <p:attrNameLst>
                                          <p:attrName>style.visibility</p:attrName>
                                        </p:attrNameLst>
                                      </p:cBhvr>
                                      <p:to>
                                        <p:strVal val="visible"/>
                                      </p:to>
                                    </p:set>
                                    <p:animEffect transition="in" filter="fade">
                                      <p:cBhvr>
                                        <p:cTn id="22" dur="20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P spid="1024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Rot="1" noChangeArrowheads="1"/>
          </p:cNvSpPr>
          <p:nvPr>
            <p:ph type="title"/>
          </p:nvPr>
        </p:nvSpPr>
        <p:spPr>
          <a:xfrm>
            <a:off x="250825" y="228600"/>
            <a:ext cx="8515350" cy="990600"/>
          </a:xfrm>
          <a:solidFill>
            <a:schemeClr val="accent2">
              <a:lumMod val="20000"/>
              <a:lumOff val="80000"/>
            </a:schemeClr>
          </a:solidFill>
        </p:spPr>
        <p:txBody>
          <a:bodyPr>
            <a:normAutofit fontScale="90000"/>
          </a:bodyPr>
          <a:lstStyle/>
          <a:p>
            <a:pPr eaLnBrk="1" fontAlgn="auto" hangingPunct="1">
              <a:spcAft>
                <a:spcPts val="0"/>
              </a:spcAft>
              <a:defRPr/>
            </a:pPr>
            <a:r>
              <a:rPr lang="fr-FR" sz="3200" b="1" smtClean="0">
                <a:solidFill>
                  <a:schemeClr val="tx1"/>
                </a:solidFill>
              </a:rPr>
              <a:t>A - LA DECLARATION D’EXISTENCE</a:t>
            </a:r>
            <a:br>
              <a:rPr lang="fr-FR" sz="3200" b="1" smtClean="0">
                <a:solidFill>
                  <a:schemeClr val="tx1"/>
                </a:solidFill>
              </a:rPr>
            </a:br>
            <a:endParaRPr lang="fr-FR" sz="3200" b="1" dirty="0" smtClean="0">
              <a:solidFill>
                <a:schemeClr val="tx1"/>
              </a:solidFill>
            </a:endParaRPr>
          </a:p>
        </p:txBody>
      </p:sp>
      <p:sp>
        <p:nvSpPr>
          <p:cNvPr id="16387" name="Rectangle 3"/>
          <p:cNvSpPr>
            <a:spLocks noGrp="1" noChangeArrowheads="1"/>
          </p:cNvSpPr>
          <p:nvPr>
            <p:ph sz="quarter" idx="1"/>
          </p:nvPr>
        </p:nvSpPr>
        <p:spPr>
          <a:xfrm>
            <a:off x="250825" y="1484313"/>
            <a:ext cx="8569325" cy="5113337"/>
          </a:xfrm>
        </p:spPr>
        <p:txBody>
          <a:bodyPr>
            <a:normAutofit lnSpcReduction="10000"/>
          </a:bodyPr>
          <a:lstStyle/>
          <a:p>
            <a:pPr eaLnBrk="1" hangingPunct="1">
              <a:buFont typeface="Wingdings" pitchFamily="2" charset="2"/>
              <a:buNone/>
            </a:pPr>
            <a:r>
              <a:rPr lang="fr-FR" sz="2800" dirty="0" smtClean="0"/>
              <a:t> En raison du caractère déclaratif du système fiscal, il est fait obligation à toute personne physique ou morale exerçant une activité autre que salariée (entreprises publiques ou privées, projets, ONG etc. ) sur le territoire national de souscrire une déclaration d’existence auprès du service des impôts de son siège.</a:t>
            </a:r>
          </a:p>
          <a:p>
            <a:pPr>
              <a:buNone/>
            </a:pPr>
            <a:r>
              <a:rPr lang="fr-FR" sz="2800" dirty="0" smtClean="0"/>
              <a:t>CEFORE: point d’entrée et d’immatriculation RCCM des entreprises. </a:t>
            </a:r>
          </a:p>
          <a:p>
            <a:pPr>
              <a:buNone/>
            </a:pPr>
            <a:r>
              <a:rPr lang="fr-FR" sz="2800" dirty="0" smtClean="0"/>
              <a:t>Ce fichier des entreprises devient un fichier fiscal, enrichi de son régime fiscal (RN, RSI, CSI, ND), de ses impôts dus, de son service gestionnaire</a:t>
            </a:r>
          </a:p>
          <a:p>
            <a:pPr eaLnBrk="1" hangingPunct="1">
              <a:buFont typeface="Wingdings" pitchFamily="2" charset="2"/>
              <a:buNone/>
            </a:pPr>
            <a:r>
              <a:rPr lang="fr-FR" sz="2800" dirty="0" smtClean="0"/>
              <a:t>A ce jour (statistiques des entreprises minières déclarées)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rrowheads="1"/>
          </p:cNvSpPr>
          <p:nvPr>
            <p:ph type="title"/>
          </p:nvPr>
        </p:nvSpPr>
        <p:spPr>
          <a:xfrm>
            <a:off x="395288" y="228600"/>
            <a:ext cx="8370887" cy="990600"/>
          </a:xfrm>
          <a:solidFill>
            <a:schemeClr val="accent2">
              <a:lumMod val="20000"/>
              <a:lumOff val="80000"/>
            </a:schemeClr>
          </a:solidFill>
        </p:spPr>
        <p:txBody>
          <a:bodyPr>
            <a:normAutofit/>
          </a:bodyPr>
          <a:lstStyle/>
          <a:p>
            <a:pPr eaLnBrk="1" fontAlgn="auto" hangingPunct="1">
              <a:spcAft>
                <a:spcPts val="0"/>
              </a:spcAft>
              <a:defRPr/>
            </a:pPr>
            <a:r>
              <a:rPr lang="fr-FR" sz="2900" b="1" dirty="0" smtClean="0">
                <a:solidFill>
                  <a:schemeClr val="tx1"/>
                </a:solidFill>
              </a:rPr>
              <a:t>B - L’OBLIGATION D’IMMATRICULATION</a:t>
            </a:r>
            <a:br>
              <a:rPr lang="fr-FR" sz="2900" b="1" dirty="0" smtClean="0">
                <a:solidFill>
                  <a:schemeClr val="tx1"/>
                </a:solidFill>
              </a:rPr>
            </a:br>
            <a:endParaRPr lang="fr-FR" sz="2900" b="1" dirty="0" smtClean="0">
              <a:solidFill>
                <a:schemeClr val="tx1"/>
              </a:solidFill>
            </a:endParaRPr>
          </a:p>
        </p:txBody>
      </p:sp>
      <p:sp>
        <p:nvSpPr>
          <p:cNvPr id="17411" name="Rectangle 3"/>
          <p:cNvSpPr>
            <a:spLocks noGrp="1" noChangeArrowheads="1"/>
          </p:cNvSpPr>
          <p:nvPr>
            <p:ph sz="quarter" idx="1"/>
          </p:nvPr>
        </p:nvSpPr>
        <p:spPr>
          <a:xfrm>
            <a:off x="0" y="1557338"/>
            <a:ext cx="8893175" cy="4967287"/>
          </a:xfrm>
        </p:spPr>
        <p:txBody>
          <a:bodyPr>
            <a:normAutofit/>
          </a:bodyPr>
          <a:lstStyle/>
          <a:p>
            <a:pPr algn="just" eaLnBrk="1" hangingPunct="1"/>
            <a:r>
              <a:rPr lang="fr-FR" sz="2400" dirty="0" smtClean="0"/>
              <a:t>Les contribuables sont tenus de se faire immatriculer dans le fichier général informatisé des contribuables pour se faire attribuer un numéro Identifiant Financier Unique (IFU).</a:t>
            </a:r>
          </a:p>
          <a:p>
            <a:pPr algn="just" eaLnBrk="1" hangingPunct="1"/>
            <a:r>
              <a:rPr lang="fr-FR" sz="2400" b="1" dirty="0" smtClean="0"/>
              <a:t>Le numéro IFU est unique strictement  personnel et impératif</a:t>
            </a:r>
            <a:r>
              <a:rPr lang="fr-FR" sz="2800" b="1" dirty="0" smtClean="0"/>
              <a:t>:</a:t>
            </a:r>
            <a:endParaRPr lang="fr-FR" sz="2400" b="1" dirty="0" smtClean="0"/>
          </a:p>
          <a:p>
            <a:pPr lvl="1" algn="just" eaLnBrk="1" hangingPunct="1">
              <a:buClr>
                <a:srgbClr val="C00000"/>
              </a:buClr>
              <a:buFont typeface="Wingdings" pitchFamily="2" charset="2"/>
              <a:buChar char="Ø"/>
            </a:pPr>
            <a:r>
              <a:rPr lang="fr-FR" sz="2400" dirty="0" smtClean="0"/>
              <a:t>pour l’accomplissement des formalités de dédouanement en ce qui concerne les importations directes de biens effectuées par les entreprises minières, les projets, les ONG et les organismes;</a:t>
            </a:r>
          </a:p>
          <a:p>
            <a:pPr lvl="1" algn="just" eaLnBrk="1" hangingPunct="1">
              <a:buClr>
                <a:srgbClr val="C00000"/>
              </a:buClr>
              <a:buFont typeface="Wingdings" pitchFamily="2" charset="2"/>
              <a:buChar char="Ø"/>
            </a:pPr>
            <a:r>
              <a:rPr lang="fr-FR" sz="2400" dirty="0" smtClean="0"/>
              <a:t>Pour  la procédure de délivrance du certificat d’exonération et les formalités de remboursement de la TVA ou sa prise en charge.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rrowheads="1"/>
          </p:cNvSpPr>
          <p:nvPr>
            <p:ph type="title"/>
          </p:nvPr>
        </p:nvSpPr>
        <p:spPr>
          <a:xfrm>
            <a:off x="612775" y="228600"/>
            <a:ext cx="8153400" cy="990600"/>
          </a:xfrm>
          <a:solidFill>
            <a:schemeClr val="accent2">
              <a:lumMod val="20000"/>
              <a:lumOff val="80000"/>
            </a:schemeClr>
          </a:solidFill>
        </p:spPr>
        <p:txBody>
          <a:bodyPr>
            <a:normAutofit/>
          </a:bodyPr>
          <a:lstStyle/>
          <a:p>
            <a:pPr eaLnBrk="1" fontAlgn="auto" hangingPunct="1">
              <a:spcAft>
                <a:spcPts val="0"/>
              </a:spcAft>
              <a:defRPr/>
            </a:pPr>
            <a:r>
              <a:rPr lang="fr-FR" sz="2800" b="1" dirty="0" smtClean="0">
                <a:solidFill>
                  <a:schemeClr val="tx1"/>
                </a:solidFill>
              </a:rPr>
              <a:t>C - L’OBLIGATION DE REPONDRE AU DROIT DE   COMMUNICATION DE L’ADMINISTRATION </a:t>
            </a:r>
          </a:p>
        </p:txBody>
      </p:sp>
      <p:sp>
        <p:nvSpPr>
          <p:cNvPr id="18435" name="Rectangle 3"/>
          <p:cNvSpPr>
            <a:spLocks noGrp="1" noChangeArrowheads="1"/>
          </p:cNvSpPr>
          <p:nvPr>
            <p:ph sz="quarter" idx="1"/>
          </p:nvPr>
        </p:nvSpPr>
        <p:spPr>
          <a:xfrm>
            <a:off x="0" y="1600200"/>
            <a:ext cx="9144000" cy="5257800"/>
          </a:xfrm>
        </p:spPr>
        <p:txBody>
          <a:bodyPr>
            <a:normAutofit lnSpcReduction="10000"/>
          </a:bodyPr>
          <a:lstStyle/>
          <a:p>
            <a:pPr eaLnBrk="1" hangingPunct="1"/>
            <a:r>
              <a:rPr lang="fr-FR" sz="2800" dirty="0" smtClean="0"/>
              <a:t>Les articles </a:t>
            </a:r>
            <a:r>
              <a:rPr lang="fr-FR" sz="2800" dirty="0" smtClean="0">
                <a:solidFill>
                  <a:srgbClr val="FF0000"/>
                </a:solidFill>
              </a:rPr>
              <a:t>146 et 147 </a:t>
            </a:r>
            <a:r>
              <a:rPr lang="fr-FR" sz="2800" dirty="0" smtClean="0"/>
              <a:t>du livre de procédure fiscale autorisent les agents des impôts à demander communication de toutes informations ou documents nécessaires pour l’assiette, le contrôle et le recouvrement de l’impôt. </a:t>
            </a:r>
          </a:p>
          <a:p>
            <a:pPr eaLnBrk="1" hangingPunct="1"/>
            <a:r>
              <a:rPr lang="fr-FR" sz="2800" dirty="0" smtClean="0"/>
              <a:t>Les contribuables (administrations publiques et entreprises privées , institutions, ONG etc.)  </a:t>
            </a:r>
            <a:r>
              <a:rPr lang="fr-FR" sz="2800" dirty="0" smtClean="0">
                <a:solidFill>
                  <a:srgbClr val="FF0000"/>
                </a:solidFill>
              </a:rPr>
              <a:t>ne peuvent en aucun cas opposer à l’Administration fiscale le secret professionnel</a:t>
            </a:r>
            <a:r>
              <a:rPr lang="fr-FR" dirty="0" smtClean="0">
                <a:solidFill>
                  <a:srgbClr val="FF0000"/>
                </a:solidFill>
              </a:rPr>
              <a:t>.</a:t>
            </a:r>
          </a:p>
          <a:p>
            <a:pPr eaLnBrk="1" hangingPunct="1"/>
            <a:r>
              <a:rPr lang="fr-FR" sz="3200" b="1" dirty="0" smtClean="0"/>
              <a:t>Ainsi par exemple le Livre de Paye tenu obligatoirement par une entreprise minière peut être consulté par les agents du Fisc dans le cadre du droit de communication</a:t>
            </a:r>
            <a:r>
              <a:rPr lang="fr-FR" sz="3200" dirty="0" smtClean="0"/>
              <a:t>.</a:t>
            </a:r>
          </a:p>
          <a:p>
            <a:pPr eaLnBrk="1" hangingPunct="1"/>
            <a:endParaRPr lang="fr-F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395288" y="228600"/>
            <a:ext cx="8370887" cy="990600"/>
          </a:xfrm>
          <a:solidFill>
            <a:schemeClr val="accent4">
              <a:lumMod val="40000"/>
              <a:lumOff val="60000"/>
            </a:schemeClr>
          </a:solidFill>
        </p:spPr>
        <p:txBody>
          <a:bodyPr>
            <a:normAutofit fontScale="90000"/>
          </a:bodyPr>
          <a:lstStyle/>
          <a:p>
            <a:pPr eaLnBrk="1" fontAlgn="auto" hangingPunct="1">
              <a:spcAft>
                <a:spcPts val="0"/>
              </a:spcAft>
              <a:defRPr/>
            </a:pPr>
            <a:r>
              <a:rPr lang="fr-FR" sz="4000" b="1" dirty="0" smtClean="0">
                <a:solidFill>
                  <a:schemeClr val="tx1"/>
                </a:solidFill>
              </a:rPr>
              <a:t/>
            </a:r>
            <a:br>
              <a:rPr lang="fr-FR" sz="4000" b="1" dirty="0" smtClean="0">
                <a:solidFill>
                  <a:schemeClr val="tx1"/>
                </a:solidFill>
              </a:rPr>
            </a:br>
            <a:r>
              <a:rPr lang="fr-FR" sz="4000" b="1" dirty="0" smtClean="0">
                <a:solidFill>
                  <a:schemeClr val="tx1"/>
                </a:solidFill>
              </a:rPr>
              <a:t>LA REVUE DES OBLIGATIONS SPECIFIQUES</a:t>
            </a:r>
            <a:br>
              <a:rPr lang="fr-FR" sz="4000" b="1" dirty="0" smtClean="0">
                <a:solidFill>
                  <a:schemeClr val="tx1"/>
                </a:solidFill>
              </a:rPr>
            </a:br>
            <a:endParaRPr lang="fr-FR" sz="4000" b="1" dirty="0" smtClean="0">
              <a:solidFill>
                <a:schemeClr val="tx1"/>
              </a:solidFill>
            </a:endParaRPr>
          </a:p>
        </p:txBody>
      </p:sp>
      <p:sp>
        <p:nvSpPr>
          <p:cNvPr id="10243" name="Rectangle 3"/>
          <p:cNvSpPr>
            <a:spLocks noGrp="1" noChangeArrowheads="1"/>
          </p:cNvSpPr>
          <p:nvPr>
            <p:ph sz="quarter" idx="1"/>
          </p:nvPr>
        </p:nvSpPr>
        <p:spPr>
          <a:xfrm>
            <a:off x="0" y="1600200"/>
            <a:ext cx="9144000" cy="5257800"/>
          </a:xfrm>
        </p:spPr>
        <p:txBody>
          <a:bodyPr>
            <a:normAutofit/>
          </a:bodyPr>
          <a:lstStyle/>
          <a:p>
            <a:pPr eaLnBrk="1" hangingPunct="1">
              <a:buNone/>
            </a:pPr>
            <a:r>
              <a:rPr lang="fr-FR" b="1" dirty="0" smtClean="0"/>
              <a:t>A – l’obligation de tenue d’une comptabilité</a:t>
            </a:r>
          </a:p>
          <a:p>
            <a:pPr eaLnBrk="1" hangingPunct="1">
              <a:buNone/>
            </a:pPr>
            <a:r>
              <a:rPr lang="fr-FR" b="1" dirty="0" smtClean="0"/>
              <a:t>B -  les obligations déclaratives de toutes les affaires réalisées</a:t>
            </a:r>
          </a:p>
          <a:p>
            <a:pPr eaLnBrk="1" hangingPunct="1">
              <a:buNone/>
            </a:pPr>
            <a:r>
              <a:rPr lang="fr-FR" b="1" dirty="0" smtClean="0"/>
              <a:t>B – les obligations de paiement à échéance des impôts</a:t>
            </a:r>
          </a:p>
          <a:p>
            <a:pPr eaLnBrk="1" hangingPunct="1">
              <a:buNone/>
            </a:pPr>
            <a:r>
              <a:rPr lang="fr-FR" b="1" dirty="0" smtClean="0"/>
              <a:t>C – l’obligation de se soumettre au contrôle fiscal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fade">
                                      <p:cBhvr>
                                        <p:cTn id="22" dur="2000"/>
                                        <p:tgtEl>
                                          <p:spTgt spid="102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3" end="3"/>
                                            </p:txEl>
                                          </p:spTgt>
                                        </p:tgtEl>
                                        <p:attrNameLst>
                                          <p:attrName>style.visibility</p:attrName>
                                        </p:attrNameLst>
                                      </p:cBhvr>
                                      <p:to>
                                        <p:strVal val="visible"/>
                                      </p:to>
                                    </p:set>
                                    <p:animEffect transition="in" filter="fade">
                                      <p:cBhvr>
                                        <p:cTn id="27" dur="20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P spid="1024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395288" y="228600"/>
            <a:ext cx="8370887" cy="990600"/>
          </a:xfrm>
          <a:solidFill>
            <a:schemeClr val="accent4">
              <a:lumMod val="40000"/>
              <a:lumOff val="60000"/>
            </a:schemeClr>
          </a:solidFill>
        </p:spPr>
        <p:txBody>
          <a:bodyPr>
            <a:normAutofit fontScale="90000"/>
          </a:bodyPr>
          <a:lstStyle/>
          <a:p>
            <a:pPr eaLnBrk="1" fontAlgn="auto" hangingPunct="1">
              <a:spcAft>
                <a:spcPts val="0"/>
              </a:spcAft>
              <a:defRPr/>
            </a:pPr>
            <a:r>
              <a:rPr lang="fr-FR" sz="4000" b="1" dirty="0" smtClean="0">
                <a:solidFill>
                  <a:schemeClr val="tx1"/>
                </a:solidFill>
              </a:rPr>
              <a:t/>
            </a:r>
            <a:br>
              <a:rPr lang="fr-FR" sz="4000" b="1" dirty="0" smtClean="0">
                <a:solidFill>
                  <a:schemeClr val="tx1"/>
                </a:solidFill>
              </a:rPr>
            </a:br>
            <a:r>
              <a:rPr lang="fr-FR" sz="4000" b="1" dirty="0" smtClean="0">
                <a:solidFill>
                  <a:schemeClr val="tx1"/>
                </a:solidFill>
              </a:rPr>
              <a:t>LA REVUE DES OBLIGATIONS SPECIFIQUES</a:t>
            </a:r>
            <a:br>
              <a:rPr lang="fr-FR" sz="4000" b="1" dirty="0" smtClean="0">
                <a:solidFill>
                  <a:schemeClr val="tx1"/>
                </a:solidFill>
              </a:rPr>
            </a:br>
            <a:endParaRPr lang="fr-FR" sz="4000" b="1" dirty="0" smtClean="0">
              <a:solidFill>
                <a:schemeClr val="tx1"/>
              </a:solidFill>
            </a:endParaRPr>
          </a:p>
        </p:txBody>
      </p:sp>
      <p:sp>
        <p:nvSpPr>
          <p:cNvPr id="10243" name="Rectangle 3"/>
          <p:cNvSpPr>
            <a:spLocks noGrp="1" noChangeArrowheads="1"/>
          </p:cNvSpPr>
          <p:nvPr>
            <p:ph sz="quarter" idx="1"/>
          </p:nvPr>
        </p:nvSpPr>
        <p:spPr>
          <a:xfrm>
            <a:off x="0" y="1600200"/>
            <a:ext cx="9144000" cy="5257800"/>
          </a:xfrm>
        </p:spPr>
        <p:txBody>
          <a:bodyPr>
            <a:normAutofit/>
          </a:bodyPr>
          <a:lstStyle/>
          <a:p>
            <a:pPr>
              <a:buNone/>
              <a:defRPr/>
            </a:pPr>
            <a:r>
              <a:rPr lang="fr-FR" sz="2400" dirty="0" smtClean="0"/>
              <a:t>	</a:t>
            </a:r>
            <a:r>
              <a:rPr lang="fr-FR" sz="2800" b="1" dirty="0" smtClean="0">
                <a:solidFill>
                  <a:srgbClr val="FF0000"/>
                </a:solidFill>
              </a:rPr>
              <a:t>A - L’obligation de tenue d’une comptabilité</a:t>
            </a:r>
          </a:p>
          <a:p>
            <a:pPr>
              <a:buNone/>
              <a:defRPr/>
            </a:pPr>
            <a:r>
              <a:rPr lang="fr-FR" sz="2400" dirty="0" smtClean="0"/>
              <a:t>	L’obligation de tenir une comptabilité générale est posée par les articles 1 et 2 du règlement relatif au droit comptable dans l’UEMOA (SYSCOA).</a:t>
            </a:r>
          </a:p>
          <a:p>
            <a:pPr>
              <a:buNone/>
              <a:defRPr/>
            </a:pPr>
            <a:r>
              <a:rPr lang="fr-FR" sz="2400" dirty="0" smtClean="0"/>
              <a:t>Les livres comptables doivent être tenus en français, suivant le système comptable SYSCOAHADA et les pièces justificatives conservées pendant un délai de 10 ans au moins.</a:t>
            </a:r>
          </a:p>
          <a:p>
            <a:pPr>
              <a:buNone/>
              <a:defRPr/>
            </a:pPr>
            <a:endParaRPr lang="fr-FR" sz="2400" dirty="0" smtClean="0"/>
          </a:p>
          <a:p>
            <a:pPr>
              <a:buNone/>
            </a:pPr>
            <a:r>
              <a:rPr lang="fr-FR" sz="2400" dirty="0" smtClean="0"/>
              <a:t>L’article 770 de l’acte uniforme OHADA dispose que : « les commissaires aux comptes certifient que les états financiers de synthèse sont </a:t>
            </a:r>
            <a:r>
              <a:rPr lang="fr-FR" sz="2400" b="1" dirty="0" smtClean="0">
                <a:solidFill>
                  <a:srgbClr val="008000"/>
                </a:solidFill>
              </a:rPr>
              <a:t>réguliers et sincères et donnent une image fidèle</a:t>
            </a:r>
            <a:r>
              <a:rPr lang="fr-FR" sz="2400" dirty="0" smtClean="0"/>
              <a:t> du résultat des opérations de l’exercice écoulé ainsi que de la situation financière et du patrimoine de la société à la fin de cet exercice »</a:t>
            </a:r>
          </a:p>
          <a:p>
            <a:pPr eaLnBrk="1" hangingPunct="1">
              <a:buNone/>
            </a:pPr>
            <a:endParaRPr lang="fr-FR"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fade">
                                      <p:cBhvr>
                                        <p:cTn id="22" dur="2000"/>
                                        <p:tgtEl>
                                          <p:spTgt spid="102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fade">
                                      <p:cBhvr>
                                        <p:cTn id="27" dur="20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P spid="1024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395288" y="228600"/>
            <a:ext cx="8370887" cy="990600"/>
          </a:xfrm>
          <a:solidFill>
            <a:schemeClr val="accent4">
              <a:lumMod val="40000"/>
              <a:lumOff val="60000"/>
            </a:schemeClr>
          </a:solidFill>
        </p:spPr>
        <p:txBody>
          <a:bodyPr>
            <a:normAutofit fontScale="90000"/>
          </a:bodyPr>
          <a:lstStyle/>
          <a:p>
            <a:pPr eaLnBrk="1" fontAlgn="auto" hangingPunct="1">
              <a:spcAft>
                <a:spcPts val="0"/>
              </a:spcAft>
              <a:defRPr/>
            </a:pPr>
            <a:r>
              <a:rPr lang="fr-FR" sz="4000" b="1" dirty="0" smtClean="0">
                <a:solidFill>
                  <a:schemeClr val="tx1"/>
                </a:solidFill>
              </a:rPr>
              <a:t/>
            </a:r>
            <a:br>
              <a:rPr lang="fr-FR" sz="4000" b="1" dirty="0" smtClean="0">
                <a:solidFill>
                  <a:schemeClr val="tx1"/>
                </a:solidFill>
              </a:rPr>
            </a:br>
            <a:r>
              <a:rPr lang="fr-FR" sz="4000" b="1" dirty="0" smtClean="0">
                <a:solidFill>
                  <a:schemeClr val="tx1"/>
                </a:solidFill>
              </a:rPr>
              <a:t>LA REVUE DES OBLIGATIONS SPECIFIQUES</a:t>
            </a:r>
            <a:br>
              <a:rPr lang="fr-FR" sz="4000" b="1" dirty="0" smtClean="0">
                <a:solidFill>
                  <a:schemeClr val="tx1"/>
                </a:solidFill>
              </a:rPr>
            </a:br>
            <a:endParaRPr lang="fr-FR" sz="4000" b="1" dirty="0" smtClean="0">
              <a:solidFill>
                <a:schemeClr val="tx1"/>
              </a:solidFill>
            </a:endParaRPr>
          </a:p>
        </p:txBody>
      </p:sp>
      <p:sp>
        <p:nvSpPr>
          <p:cNvPr id="10243" name="Rectangle 3"/>
          <p:cNvSpPr>
            <a:spLocks noGrp="1" noChangeArrowheads="1"/>
          </p:cNvSpPr>
          <p:nvPr>
            <p:ph sz="quarter" idx="1"/>
          </p:nvPr>
        </p:nvSpPr>
        <p:spPr>
          <a:xfrm>
            <a:off x="0" y="1600200"/>
            <a:ext cx="9144000" cy="5257800"/>
          </a:xfrm>
        </p:spPr>
        <p:txBody>
          <a:bodyPr>
            <a:normAutofit/>
          </a:bodyPr>
          <a:lstStyle/>
          <a:p>
            <a:pPr>
              <a:buNone/>
            </a:pPr>
            <a:r>
              <a:rPr lang="fr-FR" sz="2400" dirty="0" smtClean="0"/>
              <a:t>	</a:t>
            </a:r>
            <a:r>
              <a:rPr lang="fr-FR" sz="2800" b="1" dirty="0" smtClean="0">
                <a:solidFill>
                  <a:srgbClr val="FF0000"/>
                </a:solidFill>
              </a:rPr>
              <a:t>B -  les obligations déclaratives de toutes les affaires réalisées au cours du mois</a:t>
            </a:r>
          </a:p>
          <a:p>
            <a:pPr>
              <a:buNone/>
              <a:defRPr/>
            </a:pPr>
            <a:endParaRPr lang="fr-FR" sz="2400" dirty="0" smtClean="0"/>
          </a:p>
          <a:p>
            <a:pPr eaLnBrk="1" hangingPunct="1">
              <a:buFontTx/>
              <a:buChar char="-"/>
            </a:pPr>
            <a:r>
              <a:rPr lang="fr-FR" sz="2400" dirty="0" smtClean="0"/>
              <a:t>Le chiffre d’affaires  (résultant de la vente des minerais et d’autres activités);</a:t>
            </a:r>
          </a:p>
          <a:p>
            <a:pPr eaLnBrk="1" hangingPunct="1">
              <a:buFontTx/>
              <a:buChar char="-"/>
            </a:pPr>
            <a:r>
              <a:rPr lang="fr-FR" sz="2400" dirty="0" smtClean="0"/>
              <a:t>Les impôts directs et indirects, sur la consommation comme la TVA ;</a:t>
            </a:r>
          </a:p>
          <a:p>
            <a:pPr eaLnBrk="1" hangingPunct="1">
              <a:buNone/>
            </a:pPr>
            <a:r>
              <a:rPr lang="fr-FR" sz="2400" dirty="0" smtClean="0"/>
              <a:t>L’automatisation de la chaine de gestion et d’administration des impôts permet la surveillance des dépôts de déclaration et la relance des défaillants (fonctionnalités de SINTAX)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20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fade">
                                      <p:cBhvr>
                                        <p:cTn id="22" dur="2000"/>
                                        <p:tgtEl>
                                          <p:spTgt spid="10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fade">
                                      <p:cBhvr>
                                        <p:cTn id="27" dur="20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P spid="1024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395288" y="228600"/>
            <a:ext cx="8370887" cy="990600"/>
          </a:xfrm>
          <a:solidFill>
            <a:schemeClr val="accent4">
              <a:lumMod val="40000"/>
              <a:lumOff val="60000"/>
            </a:schemeClr>
          </a:solidFill>
        </p:spPr>
        <p:txBody>
          <a:bodyPr>
            <a:normAutofit fontScale="90000"/>
          </a:bodyPr>
          <a:lstStyle/>
          <a:p>
            <a:pPr eaLnBrk="1" fontAlgn="auto" hangingPunct="1">
              <a:spcAft>
                <a:spcPts val="0"/>
              </a:spcAft>
              <a:defRPr/>
            </a:pPr>
            <a:r>
              <a:rPr lang="fr-FR" sz="4000" b="1" dirty="0" smtClean="0">
                <a:solidFill>
                  <a:schemeClr val="tx1"/>
                </a:solidFill>
              </a:rPr>
              <a:t/>
            </a:r>
            <a:br>
              <a:rPr lang="fr-FR" sz="4000" b="1" dirty="0" smtClean="0">
                <a:solidFill>
                  <a:schemeClr val="tx1"/>
                </a:solidFill>
              </a:rPr>
            </a:br>
            <a:r>
              <a:rPr lang="fr-FR" sz="4000" b="1" dirty="0" smtClean="0">
                <a:solidFill>
                  <a:schemeClr val="tx1"/>
                </a:solidFill>
              </a:rPr>
              <a:t>LA REVUE DES OBLIGATIONS SPECIFIQUES</a:t>
            </a:r>
            <a:br>
              <a:rPr lang="fr-FR" sz="4000" b="1" dirty="0" smtClean="0">
                <a:solidFill>
                  <a:schemeClr val="tx1"/>
                </a:solidFill>
              </a:rPr>
            </a:br>
            <a:endParaRPr lang="fr-FR" sz="4000" b="1" dirty="0" smtClean="0">
              <a:solidFill>
                <a:schemeClr val="tx1"/>
              </a:solidFill>
            </a:endParaRPr>
          </a:p>
        </p:txBody>
      </p:sp>
      <p:sp>
        <p:nvSpPr>
          <p:cNvPr id="10243" name="Rectangle 3"/>
          <p:cNvSpPr>
            <a:spLocks noGrp="1" noChangeArrowheads="1"/>
          </p:cNvSpPr>
          <p:nvPr>
            <p:ph sz="quarter" idx="1"/>
          </p:nvPr>
        </p:nvSpPr>
        <p:spPr>
          <a:xfrm>
            <a:off x="0" y="1600200"/>
            <a:ext cx="9144000" cy="5257800"/>
          </a:xfrm>
        </p:spPr>
        <p:txBody>
          <a:bodyPr>
            <a:normAutofit/>
          </a:bodyPr>
          <a:lstStyle/>
          <a:p>
            <a:pPr>
              <a:buNone/>
            </a:pPr>
            <a:r>
              <a:rPr lang="fr-FR" sz="2400" dirty="0" smtClean="0"/>
              <a:t>	</a:t>
            </a:r>
            <a:r>
              <a:rPr lang="fr-FR" sz="2800" b="1" dirty="0" smtClean="0">
                <a:solidFill>
                  <a:srgbClr val="FF0000"/>
                </a:solidFill>
              </a:rPr>
              <a:t>C -  les obligations de paiements des:</a:t>
            </a:r>
          </a:p>
          <a:p>
            <a:pPr lvl="1">
              <a:buFontTx/>
              <a:buChar char="-"/>
            </a:pPr>
            <a:r>
              <a:rPr lang="fr-CH" sz="2400" dirty="0" smtClean="0"/>
              <a:t>taxes foncières (IRF- Bornage – TJ);</a:t>
            </a:r>
          </a:p>
          <a:p>
            <a:pPr lvl="1">
              <a:buFontTx/>
              <a:buChar char="-"/>
            </a:pPr>
            <a:r>
              <a:rPr lang="fr-CH" sz="2400" dirty="0" smtClean="0"/>
              <a:t>acomptes annuels  d’impôts;</a:t>
            </a:r>
          </a:p>
          <a:p>
            <a:pPr lvl="1">
              <a:buFontTx/>
              <a:buChar char="-"/>
            </a:pPr>
            <a:r>
              <a:rPr lang="fr-CH" sz="2400" dirty="0" smtClean="0"/>
              <a:t>redevances </a:t>
            </a:r>
            <a:r>
              <a:rPr lang="fr-CH" sz="2400" dirty="0" smtClean="0"/>
              <a:t>sur la </a:t>
            </a:r>
            <a:r>
              <a:rPr lang="fr-CH" sz="2400" dirty="0" smtClean="0"/>
              <a:t>production, ventes (royalties) </a:t>
            </a:r>
            <a:r>
              <a:rPr lang="fr-CH" sz="2400" dirty="0" smtClean="0"/>
              <a:t>;</a:t>
            </a:r>
          </a:p>
          <a:p>
            <a:pPr lvl="1">
              <a:buFontTx/>
              <a:buChar char="-"/>
            </a:pPr>
            <a:r>
              <a:rPr lang="fr-CH" sz="2400" dirty="0" smtClean="0"/>
              <a:t> </a:t>
            </a:r>
            <a:r>
              <a:rPr lang="fr-CH" sz="2400" dirty="0" smtClean="0"/>
              <a:t>Impôts sur les bénéfices et les plus values;</a:t>
            </a:r>
          </a:p>
          <a:p>
            <a:pPr lvl="1">
              <a:buFontTx/>
              <a:buChar char="-"/>
            </a:pPr>
            <a:r>
              <a:rPr lang="fr-CH" sz="2400" dirty="0" smtClean="0"/>
              <a:t>droits de douanes et TVA perçus sur les matériaux importés;</a:t>
            </a:r>
          </a:p>
          <a:p>
            <a:pPr lvl="1">
              <a:buFontTx/>
              <a:buChar char="-"/>
            </a:pPr>
            <a:r>
              <a:rPr lang="fr-CH" sz="2400" dirty="0" smtClean="0"/>
              <a:t>Régimes d'imposition des bénéfices </a:t>
            </a:r>
            <a:r>
              <a:rPr lang="fr-CH" sz="2400" dirty="0" smtClean="0"/>
              <a:t>généraux;</a:t>
            </a:r>
          </a:p>
          <a:p>
            <a:pPr lvl="1">
              <a:buNone/>
            </a:pPr>
            <a:r>
              <a:rPr lang="fr-CH" b="1" dirty="0" smtClean="0">
                <a:solidFill>
                  <a:srgbClr val="FF0000"/>
                </a:solidFill>
              </a:rPr>
              <a:t>D – obligations financières</a:t>
            </a:r>
          </a:p>
          <a:p>
            <a:pPr lvl="1">
              <a:buNone/>
            </a:pPr>
            <a:r>
              <a:rPr lang="fr-CH" sz="2400" dirty="0" smtClean="0"/>
              <a:t>-</a:t>
            </a:r>
            <a:r>
              <a:rPr lang="fr-CH" sz="2400" dirty="0" smtClean="0"/>
              <a:t>Cotisation aux différents fonds (déductibles du bénéfice imposable);  (obligation de souscrire une assurance pour les opérations minières caractère important pour l’Etat hôte)</a:t>
            </a:r>
            <a:endParaRPr lang="fr-CH"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P spid="1024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37B00D7E-410D-4338-8E0E-AA7056C5FA96}" type="slidenum">
              <a:rPr lang="en-US" smtClean="0"/>
              <a:pPr>
                <a:defRPr/>
              </a:pPr>
              <a:t>19</a:t>
            </a:fld>
            <a:endParaRPr lang="en-US"/>
          </a:p>
        </p:txBody>
      </p:sp>
      <p:graphicFrame>
        <p:nvGraphicFramePr>
          <p:cNvPr id="3" name="Tableau 2"/>
          <p:cNvGraphicFramePr>
            <a:graphicFrameLocks noGrp="1"/>
          </p:cNvGraphicFramePr>
          <p:nvPr/>
        </p:nvGraphicFramePr>
        <p:xfrm>
          <a:off x="381000" y="762000"/>
          <a:ext cx="8458200" cy="5715003"/>
        </p:xfrm>
        <a:graphic>
          <a:graphicData uri="http://schemas.openxmlformats.org/drawingml/2006/table">
            <a:tbl>
              <a:tblPr/>
              <a:tblGrid>
                <a:gridCol w="1794112"/>
                <a:gridCol w="1702680"/>
                <a:gridCol w="1685430"/>
                <a:gridCol w="1587960"/>
                <a:gridCol w="1688018"/>
              </a:tblGrid>
              <a:tr h="300372">
                <a:tc>
                  <a:txBody>
                    <a:bodyPr/>
                    <a:lstStyle/>
                    <a:p>
                      <a:pPr algn="ctr">
                        <a:spcAft>
                          <a:spcPts val="0"/>
                        </a:spcAft>
                      </a:pPr>
                      <a:r>
                        <a:rPr lang="fr-FR" sz="800" b="1">
                          <a:solidFill>
                            <a:srgbClr val="000000"/>
                          </a:solidFill>
                          <a:latin typeface="Arial"/>
                          <a:ea typeface="Times New Roman"/>
                          <a:cs typeface="Times New Roman"/>
                        </a:rPr>
                        <a:t>IMPOTS </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fr-FR" sz="900" b="1">
                          <a:solidFill>
                            <a:srgbClr val="000000"/>
                          </a:solidFill>
                          <a:latin typeface="Arial"/>
                          <a:ea typeface="Times New Roman"/>
                          <a:cs typeface="Times New Roman"/>
                        </a:rPr>
                        <a:t>2 009</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fr-FR" sz="900" b="1">
                          <a:solidFill>
                            <a:srgbClr val="000000"/>
                          </a:solidFill>
                          <a:latin typeface="Arial"/>
                          <a:ea typeface="Times New Roman"/>
                          <a:cs typeface="Times New Roman"/>
                        </a:rPr>
                        <a:t>2 010</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fr-FR" sz="900" b="1">
                          <a:solidFill>
                            <a:srgbClr val="000000"/>
                          </a:solidFill>
                          <a:latin typeface="Arial"/>
                          <a:ea typeface="Times New Roman"/>
                          <a:cs typeface="Times New Roman"/>
                        </a:rPr>
                        <a:t>2 011</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fr-FR" sz="900" b="1">
                          <a:solidFill>
                            <a:srgbClr val="000000"/>
                          </a:solidFill>
                          <a:latin typeface="Arial"/>
                          <a:ea typeface="Times New Roman"/>
                          <a:cs typeface="Times New Roman"/>
                        </a:rPr>
                        <a:t>2 012</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r>
              <a:tr h="300372">
                <a:tc>
                  <a:txBody>
                    <a:bodyPr/>
                    <a:lstStyle/>
                    <a:p>
                      <a:pPr algn="ctr">
                        <a:spcAft>
                          <a:spcPts val="0"/>
                        </a:spcAft>
                      </a:pPr>
                      <a:r>
                        <a:rPr lang="fr-FR" sz="800" b="1">
                          <a:solidFill>
                            <a:srgbClr val="000000"/>
                          </a:solidFill>
                          <a:latin typeface="Arial"/>
                          <a:ea typeface="Times New Roman"/>
                          <a:cs typeface="Times New Roman"/>
                        </a:rPr>
                        <a:t>IUTS</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fr-FR" sz="900">
                          <a:solidFill>
                            <a:srgbClr val="000000"/>
                          </a:solidFill>
                          <a:latin typeface="Arial"/>
                          <a:ea typeface="Times New Roman"/>
                          <a:cs typeface="Times New Roman"/>
                        </a:rPr>
                        <a:t>3 184 802 654</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solidFill>
                            <a:srgbClr val="000000"/>
                          </a:solidFill>
                          <a:latin typeface="Arial"/>
                          <a:ea typeface="Times New Roman"/>
                          <a:cs typeface="Times New Roman"/>
                        </a:rPr>
                        <a:t>9 237 587 554</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solidFill>
                            <a:srgbClr val="000000"/>
                          </a:solidFill>
                          <a:latin typeface="Arial"/>
                          <a:ea typeface="Times New Roman"/>
                          <a:cs typeface="Times New Roman"/>
                        </a:rPr>
                        <a:t>12 170 438 315</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latin typeface="Arial"/>
                          <a:ea typeface="Times New Roman"/>
                          <a:cs typeface="Times New Roman"/>
                        </a:rPr>
                        <a:t>17 248 100 608</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300372">
                <a:tc>
                  <a:txBody>
                    <a:bodyPr/>
                    <a:lstStyle/>
                    <a:p>
                      <a:pPr algn="ctr">
                        <a:spcAft>
                          <a:spcPts val="0"/>
                        </a:spcAft>
                      </a:pPr>
                      <a:r>
                        <a:rPr lang="fr-FR" sz="800" b="1">
                          <a:solidFill>
                            <a:srgbClr val="000000"/>
                          </a:solidFill>
                          <a:latin typeface="Arial"/>
                          <a:ea typeface="Times New Roman"/>
                          <a:cs typeface="Times New Roman"/>
                        </a:rPr>
                        <a:t>RETENUE INT</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fr-FR" sz="900">
                          <a:solidFill>
                            <a:srgbClr val="000000"/>
                          </a:solidFill>
                          <a:latin typeface="Arial"/>
                          <a:ea typeface="Times New Roman"/>
                          <a:cs typeface="Times New Roman"/>
                        </a:rPr>
                        <a:t>786 339 214</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1000">
                          <a:solidFill>
                            <a:srgbClr val="000000"/>
                          </a:solidFill>
                          <a:latin typeface="Arial"/>
                          <a:ea typeface="Times New Roman"/>
                          <a:cs typeface="Times New Roman"/>
                        </a:rPr>
                        <a:t>3 167 090 646</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solidFill>
                            <a:srgbClr val="000000"/>
                          </a:solidFill>
                          <a:latin typeface="Arial"/>
                          <a:ea typeface="Times New Roman"/>
                          <a:cs typeface="Times New Roman"/>
                        </a:rPr>
                        <a:t>3 579 127 720</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latin typeface="Arial"/>
                          <a:ea typeface="Times New Roman"/>
                          <a:cs typeface="Times New Roman"/>
                        </a:rPr>
                        <a:t>7 850 536 945</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300372">
                <a:tc>
                  <a:txBody>
                    <a:bodyPr/>
                    <a:lstStyle/>
                    <a:p>
                      <a:pPr algn="ctr">
                        <a:spcAft>
                          <a:spcPts val="0"/>
                        </a:spcAft>
                      </a:pPr>
                      <a:r>
                        <a:rPr lang="fr-FR" sz="800" b="1">
                          <a:solidFill>
                            <a:srgbClr val="000000"/>
                          </a:solidFill>
                          <a:latin typeface="Arial"/>
                          <a:ea typeface="Times New Roman"/>
                          <a:cs typeface="Times New Roman"/>
                        </a:rPr>
                        <a:t>RETENUE EXT</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fr-FR" sz="900">
                          <a:solidFill>
                            <a:srgbClr val="000000"/>
                          </a:solidFill>
                          <a:latin typeface="Arial"/>
                          <a:ea typeface="Times New Roman"/>
                          <a:cs typeface="Times New Roman"/>
                        </a:rPr>
                        <a:t>1 090 085 918</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1000">
                          <a:solidFill>
                            <a:srgbClr val="000000"/>
                          </a:solidFill>
                          <a:latin typeface="Arial"/>
                          <a:ea typeface="Times New Roman"/>
                          <a:cs typeface="Times New Roman"/>
                        </a:rPr>
                        <a:t>1 251 684 101</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solidFill>
                            <a:srgbClr val="000000"/>
                          </a:solidFill>
                          <a:latin typeface="Arial"/>
                          <a:ea typeface="Times New Roman"/>
                          <a:cs typeface="Times New Roman"/>
                        </a:rPr>
                        <a:t>1 996 793 546</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latin typeface="Arial"/>
                          <a:ea typeface="Times New Roman"/>
                          <a:cs typeface="Times New Roman"/>
                        </a:rPr>
                        <a:t>2 555 124 298</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298893">
                <a:tc>
                  <a:txBody>
                    <a:bodyPr/>
                    <a:lstStyle/>
                    <a:p>
                      <a:pPr algn="ctr">
                        <a:spcAft>
                          <a:spcPts val="0"/>
                        </a:spcAft>
                      </a:pPr>
                      <a:r>
                        <a:rPr lang="fr-FR" sz="800" b="1">
                          <a:solidFill>
                            <a:srgbClr val="000000"/>
                          </a:solidFill>
                          <a:latin typeface="Arial"/>
                          <a:ea typeface="Times New Roman"/>
                          <a:cs typeface="Times New Roman"/>
                        </a:rPr>
                        <a:t>PREL/INT</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endParaRPr lang="fr-FR" sz="1100">
                        <a:latin typeface="Calibri"/>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endParaRPr lang="fr-FR" sz="1100">
                        <a:latin typeface="Calibri"/>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endParaRPr lang="fr-FR" sz="1100">
                        <a:latin typeface="Calibri"/>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spcAft>
                          <a:spcPts val="0"/>
                        </a:spcAft>
                      </a:pPr>
                      <a:r>
                        <a:rPr lang="fr-FR" sz="900">
                          <a:latin typeface="Arial"/>
                          <a:ea typeface="Times New Roman"/>
                          <a:cs typeface="Times New Roman"/>
                        </a:rPr>
                        <a:t>28 947 883</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244548">
                <a:tc>
                  <a:txBody>
                    <a:bodyPr/>
                    <a:lstStyle/>
                    <a:p>
                      <a:pPr algn="ctr">
                        <a:spcAft>
                          <a:spcPts val="0"/>
                        </a:spcAft>
                      </a:pPr>
                      <a:r>
                        <a:rPr lang="fr-FR" sz="800" b="1">
                          <a:solidFill>
                            <a:srgbClr val="000000"/>
                          </a:solidFill>
                          <a:latin typeface="Arial"/>
                          <a:ea typeface="Times New Roman"/>
                          <a:cs typeface="Times New Roman"/>
                        </a:rPr>
                        <a:t>TVA</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fr-FR" sz="900">
                          <a:solidFill>
                            <a:srgbClr val="000000"/>
                          </a:solidFill>
                          <a:latin typeface="Arial"/>
                          <a:ea typeface="Times New Roman"/>
                          <a:cs typeface="Times New Roman"/>
                        </a:rPr>
                        <a:t>123 256 172</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solidFill>
                            <a:srgbClr val="000000"/>
                          </a:solidFill>
                          <a:latin typeface="Arial"/>
                          <a:ea typeface="Times New Roman"/>
                          <a:cs typeface="Times New Roman"/>
                        </a:rPr>
                        <a:t>6 205 226 056</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solidFill>
                            <a:srgbClr val="000000"/>
                          </a:solidFill>
                          <a:latin typeface="Arial"/>
                          <a:ea typeface="Times New Roman"/>
                          <a:cs typeface="Times New Roman"/>
                        </a:rPr>
                        <a:t>15 299 434 926</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latin typeface="Arial"/>
                          <a:ea typeface="Times New Roman"/>
                          <a:cs typeface="Times New Roman"/>
                        </a:rPr>
                        <a:t>16 561 630 194</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244548">
                <a:tc>
                  <a:txBody>
                    <a:bodyPr/>
                    <a:lstStyle/>
                    <a:p>
                      <a:pPr algn="ctr">
                        <a:spcAft>
                          <a:spcPts val="0"/>
                        </a:spcAft>
                      </a:pPr>
                      <a:r>
                        <a:rPr lang="fr-FR" sz="800" b="1">
                          <a:solidFill>
                            <a:srgbClr val="000000"/>
                          </a:solidFill>
                          <a:latin typeface="Arial"/>
                          <a:ea typeface="Times New Roman"/>
                          <a:cs typeface="Times New Roman"/>
                        </a:rPr>
                        <a:t>IRVM</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fr-FR" sz="900">
                          <a:solidFill>
                            <a:srgbClr val="000000"/>
                          </a:solidFill>
                          <a:latin typeface="Arial"/>
                          <a:ea typeface="Times New Roman"/>
                          <a:cs typeface="Times New Roman"/>
                        </a:rPr>
                        <a:t>680 864 087</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solidFill>
                            <a:srgbClr val="000000"/>
                          </a:solidFill>
                          <a:latin typeface="Arial"/>
                          <a:ea typeface="Times New Roman"/>
                          <a:cs typeface="Times New Roman"/>
                        </a:rPr>
                        <a:t>1 008 501 175</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solidFill>
                            <a:srgbClr val="000000"/>
                          </a:solidFill>
                          <a:latin typeface="Arial"/>
                          <a:ea typeface="Times New Roman"/>
                          <a:cs typeface="Times New Roman"/>
                        </a:rPr>
                        <a:t>2 158 984 976</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latin typeface="Arial"/>
                          <a:ea typeface="Times New Roman"/>
                          <a:cs typeface="Times New Roman"/>
                        </a:rPr>
                        <a:t>4 187 294 055</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244548">
                <a:tc>
                  <a:txBody>
                    <a:bodyPr/>
                    <a:lstStyle/>
                    <a:p>
                      <a:pPr algn="ctr">
                        <a:spcAft>
                          <a:spcPts val="0"/>
                        </a:spcAft>
                      </a:pPr>
                      <a:r>
                        <a:rPr lang="fr-FR" sz="800" b="1">
                          <a:solidFill>
                            <a:srgbClr val="000000"/>
                          </a:solidFill>
                          <a:latin typeface="Arial"/>
                          <a:ea typeface="Times New Roman"/>
                          <a:cs typeface="Times New Roman"/>
                        </a:rPr>
                        <a:t>RETENUE IRF</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fr-FR" sz="900">
                          <a:solidFill>
                            <a:srgbClr val="000000"/>
                          </a:solidFill>
                          <a:latin typeface="Arial"/>
                          <a:ea typeface="Times New Roman"/>
                          <a:cs typeface="Times New Roman"/>
                        </a:rPr>
                        <a:t>19 387 272</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solidFill>
                            <a:srgbClr val="000000"/>
                          </a:solidFill>
                          <a:latin typeface="Arial"/>
                          <a:ea typeface="Times New Roman"/>
                          <a:cs typeface="Times New Roman"/>
                        </a:rPr>
                        <a:t>53 438 849</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solidFill>
                            <a:srgbClr val="000000"/>
                          </a:solidFill>
                          <a:latin typeface="Arial"/>
                          <a:ea typeface="Times New Roman"/>
                          <a:cs typeface="Times New Roman"/>
                        </a:rPr>
                        <a:t>67 863 511</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latin typeface="Arial"/>
                          <a:ea typeface="Times New Roman"/>
                          <a:cs typeface="Times New Roman"/>
                        </a:rPr>
                        <a:t>82 792 461</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300372">
                <a:tc>
                  <a:txBody>
                    <a:bodyPr/>
                    <a:lstStyle/>
                    <a:p>
                      <a:pPr algn="ctr">
                        <a:spcAft>
                          <a:spcPts val="0"/>
                        </a:spcAft>
                      </a:pPr>
                      <a:r>
                        <a:rPr lang="fr-FR" sz="800" b="1">
                          <a:solidFill>
                            <a:srgbClr val="000000"/>
                          </a:solidFill>
                          <a:latin typeface="Arial"/>
                          <a:ea typeface="Times New Roman"/>
                          <a:cs typeface="Times New Roman"/>
                        </a:rPr>
                        <a:t>TOTAL RETENUES</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fr-FR" sz="900" b="1">
                          <a:solidFill>
                            <a:srgbClr val="000000"/>
                          </a:solidFill>
                          <a:latin typeface="Arial"/>
                          <a:ea typeface="Times New Roman"/>
                          <a:cs typeface="Times New Roman"/>
                        </a:rPr>
                        <a:t>5 884 735 317</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fr-FR" sz="900" b="1">
                          <a:solidFill>
                            <a:srgbClr val="000000"/>
                          </a:solidFill>
                          <a:latin typeface="Arial"/>
                          <a:ea typeface="Times New Roman"/>
                          <a:cs typeface="Times New Roman"/>
                        </a:rPr>
                        <a:t>20 923 528 381</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fr-FR" sz="900" b="1">
                          <a:solidFill>
                            <a:srgbClr val="000000"/>
                          </a:solidFill>
                          <a:latin typeface="Arial"/>
                          <a:ea typeface="Times New Roman"/>
                          <a:cs typeface="Times New Roman"/>
                        </a:rPr>
                        <a:t>35 272 642 994</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fr-FR" sz="900" b="1">
                          <a:solidFill>
                            <a:srgbClr val="000000"/>
                          </a:solidFill>
                          <a:latin typeface="Arial"/>
                          <a:ea typeface="Times New Roman"/>
                          <a:cs typeface="Times New Roman"/>
                        </a:rPr>
                        <a:t>48 514 426 444</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r>
              <a:tr h="271720">
                <a:tc>
                  <a:txBody>
                    <a:bodyPr/>
                    <a:lstStyle/>
                    <a:p>
                      <a:pPr algn="ctr">
                        <a:spcAft>
                          <a:spcPts val="0"/>
                        </a:spcAft>
                      </a:pPr>
                      <a:r>
                        <a:rPr lang="fr-FR" sz="800" b="1">
                          <a:solidFill>
                            <a:srgbClr val="000000"/>
                          </a:solidFill>
                          <a:latin typeface="Arial"/>
                          <a:ea typeface="Times New Roman"/>
                          <a:cs typeface="Times New Roman"/>
                        </a:rPr>
                        <a:t>BIC/IMF</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fr-FR" sz="900">
                          <a:solidFill>
                            <a:srgbClr val="000000"/>
                          </a:solidFill>
                          <a:latin typeface="Arial"/>
                          <a:ea typeface="Times New Roman"/>
                          <a:cs typeface="Times New Roman"/>
                        </a:rPr>
                        <a:t>835 824</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solidFill>
                            <a:srgbClr val="000000"/>
                          </a:solidFill>
                          <a:latin typeface="Arial"/>
                          <a:ea typeface="Times New Roman"/>
                          <a:cs typeface="Times New Roman"/>
                        </a:rPr>
                        <a:t>3 265 744 914</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1000">
                          <a:solidFill>
                            <a:srgbClr val="000000"/>
                          </a:solidFill>
                          <a:latin typeface="Arial"/>
                          <a:ea typeface="Times New Roman"/>
                          <a:cs typeface="Times New Roman"/>
                        </a:rPr>
                        <a:t>166 492 219</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latin typeface="Arial"/>
                          <a:ea typeface="Times New Roman"/>
                          <a:cs typeface="Times New Roman"/>
                        </a:rPr>
                        <a:t>88 286 425</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r>
              <a:tr h="298893">
                <a:tc>
                  <a:txBody>
                    <a:bodyPr/>
                    <a:lstStyle/>
                    <a:p>
                      <a:pPr algn="ctr">
                        <a:spcAft>
                          <a:spcPts val="0"/>
                        </a:spcAft>
                      </a:pPr>
                      <a:r>
                        <a:rPr lang="fr-FR" sz="800" b="1">
                          <a:solidFill>
                            <a:srgbClr val="000000"/>
                          </a:solidFill>
                          <a:latin typeface="Arial"/>
                          <a:ea typeface="Times New Roman"/>
                          <a:cs typeface="Times New Roman"/>
                        </a:rPr>
                        <a:t>IS</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endParaRPr lang="fr-FR" sz="1100">
                        <a:latin typeface="Calibri"/>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C0C0C0"/>
                    </a:solidFill>
                  </a:tcPr>
                </a:tc>
                <a:tc>
                  <a:txBody>
                    <a:bodyPr/>
                    <a:lstStyle/>
                    <a:p>
                      <a:endParaRPr lang="fr-FR" sz="1100">
                        <a:latin typeface="Calibri"/>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fr-FR" sz="900">
                          <a:solidFill>
                            <a:srgbClr val="000000"/>
                          </a:solidFill>
                          <a:latin typeface="Arial"/>
                          <a:ea typeface="Times New Roman"/>
                          <a:cs typeface="Times New Roman"/>
                        </a:rPr>
                        <a:t>22 003 968 843</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latin typeface="Arial"/>
                          <a:ea typeface="Times New Roman"/>
                          <a:cs typeface="Times New Roman"/>
                        </a:rPr>
                        <a:t>28 619 864 048</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FF"/>
                    </a:solidFill>
                  </a:tcPr>
                </a:tc>
              </a:tr>
              <a:tr h="298893">
                <a:tc>
                  <a:txBody>
                    <a:bodyPr/>
                    <a:lstStyle/>
                    <a:p>
                      <a:pPr algn="ctr">
                        <a:spcAft>
                          <a:spcPts val="0"/>
                        </a:spcAft>
                      </a:pPr>
                      <a:r>
                        <a:rPr lang="fr-FR" sz="800" b="1">
                          <a:solidFill>
                            <a:srgbClr val="000000"/>
                          </a:solidFill>
                          <a:latin typeface="Arial"/>
                          <a:ea typeface="Times New Roman"/>
                          <a:cs typeface="Times New Roman"/>
                        </a:rPr>
                        <a:t>AP-IS</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endParaRPr lang="fr-FR" sz="1100">
                        <a:latin typeface="Calibri"/>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C0C0C0"/>
                    </a:solidFill>
                  </a:tcPr>
                </a:tc>
                <a:tc>
                  <a:txBody>
                    <a:bodyPr/>
                    <a:lstStyle/>
                    <a:p>
                      <a:endParaRPr lang="fr-FR" sz="1100">
                        <a:latin typeface="Calibri"/>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fr-FR" sz="900">
                          <a:solidFill>
                            <a:srgbClr val="000000"/>
                          </a:solidFill>
                          <a:latin typeface="Arial"/>
                          <a:ea typeface="Times New Roman"/>
                          <a:cs typeface="Times New Roman"/>
                        </a:rPr>
                        <a:t>11 262 453 719</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latin typeface="Arial"/>
                          <a:ea typeface="Times New Roman"/>
                          <a:cs typeface="Times New Roman"/>
                        </a:rPr>
                        <a:t>28 740 153 494</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244548">
                <a:tc>
                  <a:txBody>
                    <a:bodyPr/>
                    <a:lstStyle/>
                    <a:p>
                      <a:pPr algn="ctr">
                        <a:spcAft>
                          <a:spcPts val="0"/>
                        </a:spcAft>
                      </a:pPr>
                      <a:r>
                        <a:rPr lang="fr-FR" sz="800" b="1">
                          <a:solidFill>
                            <a:srgbClr val="000000"/>
                          </a:solidFill>
                          <a:latin typeface="Arial"/>
                          <a:ea typeface="Times New Roman"/>
                          <a:cs typeface="Times New Roman"/>
                        </a:rPr>
                        <a:t>TPA</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fr-FR" sz="900">
                          <a:solidFill>
                            <a:srgbClr val="000000"/>
                          </a:solidFill>
                          <a:latin typeface="Arial"/>
                          <a:ea typeface="Times New Roman"/>
                          <a:cs typeface="Times New Roman"/>
                        </a:rPr>
                        <a:t>11 520 185</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solidFill>
                            <a:srgbClr val="000000"/>
                          </a:solidFill>
                          <a:latin typeface="Arial"/>
                          <a:ea typeface="Times New Roman"/>
                          <a:cs typeface="Times New Roman"/>
                        </a:rPr>
                        <a:t>67 185 625</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solidFill>
                            <a:srgbClr val="000000"/>
                          </a:solidFill>
                          <a:latin typeface="Arial"/>
                          <a:ea typeface="Times New Roman"/>
                          <a:cs typeface="Times New Roman"/>
                        </a:rPr>
                        <a:t>162 254 769</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900">
                          <a:latin typeface="Arial"/>
                          <a:ea typeface="Times New Roman"/>
                          <a:cs typeface="Times New Roman"/>
                        </a:rPr>
                        <a:t>310 901 526</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434752">
                <a:tc>
                  <a:txBody>
                    <a:bodyPr/>
                    <a:lstStyle/>
                    <a:p>
                      <a:pPr algn="ctr">
                        <a:spcAft>
                          <a:spcPts val="0"/>
                        </a:spcAft>
                      </a:pPr>
                      <a:r>
                        <a:rPr lang="fr-FR" sz="800" b="1">
                          <a:solidFill>
                            <a:srgbClr val="000000"/>
                          </a:solidFill>
                          <a:latin typeface="Arial"/>
                          <a:ea typeface="Times New Roman"/>
                          <a:cs typeface="Times New Roman"/>
                        </a:rPr>
                        <a:t>TOTAL A LEUR CHARGE</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fr-FR" sz="900" b="1">
                          <a:solidFill>
                            <a:srgbClr val="000000"/>
                          </a:solidFill>
                          <a:latin typeface="Arial"/>
                          <a:ea typeface="Times New Roman"/>
                          <a:cs typeface="Times New Roman"/>
                        </a:rPr>
                        <a:t>12 356 009</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fr-FR" sz="900" b="1">
                          <a:solidFill>
                            <a:srgbClr val="000000"/>
                          </a:solidFill>
                          <a:latin typeface="Arial"/>
                          <a:ea typeface="Times New Roman"/>
                          <a:cs typeface="Times New Roman"/>
                        </a:rPr>
                        <a:t>3 332 930 539</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fr-FR" sz="900" b="1">
                          <a:solidFill>
                            <a:srgbClr val="000000"/>
                          </a:solidFill>
                          <a:latin typeface="Arial"/>
                          <a:ea typeface="Times New Roman"/>
                          <a:cs typeface="Times New Roman"/>
                        </a:rPr>
                        <a:t>33 595 169 550</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fr-FR" sz="900" b="1">
                          <a:solidFill>
                            <a:srgbClr val="000000"/>
                          </a:solidFill>
                          <a:latin typeface="Arial"/>
                          <a:ea typeface="Times New Roman"/>
                          <a:cs typeface="Times New Roman"/>
                        </a:rPr>
                        <a:t>57 759 205 493</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r>
              <a:tr h="244548">
                <a:tc>
                  <a:txBody>
                    <a:bodyPr/>
                    <a:lstStyle/>
                    <a:p>
                      <a:pPr algn="ctr">
                        <a:spcAft>
                          <a:spcPts val="0"/>
                        </a:spcAft>
                      </a:pPr>
                      <a:r>
                        <a:rPr lang="fr-FR" sz="800" b="1">
                          <a:solidFill>
                            <a:srgbClr val="000000"/>
                          </a:solidFill>
                          <a:latin typeface="Arial"/>
                          <a:ea typeface="Times New Roman"/>
                          <a:cs typeface="Times New Roman"/>
                        </a:rPr>
                        <a:t>TOTAUX</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fr-FR" sz="900" b="1">
                          <a:solidFill>
                            <a:srgbClr val="000000"/>
                          </a:solidFill>
                          <a:latin typeface="Arial"/>
                          <a:ea typeface="Times New Roman"/>
                          <a:cs typeface="Times New Roman"/>
                        </a:rPr>
                        <a:t>5 897 091 326</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fr-FR" sz="900" b="1">
                          <a:solidFill>
                            <a:srgbClr val="000000"/>
                          </a:solidFill>
                          <a:latin typeface="Arial"/>
                          <a:ea typeface="Times New Roman"/>
                          <a:cs typeface="Times New Roman"/>
                        </a:rPr>
                        <a:t>24 256 458 920</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fr-FR" sz="900" b="1">
                          <a:solidFill>
                            <a:srgbClr val="000000"/>
                          </a:solidFill>
                          <a:latin typeface="Arial"/>
                          <a:ea typeface="Times New Roman"/>
                          <a:cs typeface="Times New Roman"/>
                        </a:rPr>
                        <a:t>68 867 812 544</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fr-FR" sz="900" b="1">
                          <a:solidFill>
                            <a:srgbClr val="000000"/>
                          </a:solidFill>
                          <a:latin typeface="Arial"/>
                          <a:ea typeface="Times New Roman"/>
                          <a:cs typeface="Times New Roman"/>
                        </a:rPr>
                        <a:t>106 273 631 937</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r>
              <a:tr h="300372">
                <a:tc>
                  <a:txBody>
                    <a:bodyPr/>
                    <a:lstStyle/>
                    <a:p>
                      <a:pPr algn="ctr">
                        <a:spcAft>
                          <a:spcPts val="0"/>
                        </a:spcAft>
                      </a:pPr>
                      <a:r>
                        <a:rPr lang="fr-FR" sz="800" b="1">
                          <a:solidFill>
                            <a:srgbClr val="000000"/>
                          </a:solidFill>
                          <a:latin typeface="Arial"/>
                          <a:ea typeface="Times New Roman"/>
                          <a:cs typeface="Times New Roman"/>
                        </a:rPr>
                        <a:t>Recouvrements DGI</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fr-FR" sz="1000" b="1">
                          <a:solidFill>
                            <a:srgbClr val="000000"/>
                          </a:solidFill>
                          <a:latin typeface="Arial"/>
                          <a:ea typeface="Times New Roman"/>
                          <a:cs typeface="Times New Roman"/>
                        </a:rPr>
                        <a:t>266 542 761 379</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1000" b="1">
                          <a:solidFill>
                            <a:srgbClr val="000000"/>
                          </a:solidFill>
                          <a:latin typeface="Arial"/>
                          <a:ea typeface="Times New Roman"/>
                          <a:cs typeface="Times New Roman"/>
                        </a:rPr>
                        <a:t>313 556 977 985</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1000" b="1">
                          <a:solidFill>
                            <a:srgbClr val="000000"/>
                          </a:solidFill>
                          <a:latin typeface="Arial"/>
                          <a:ea typeface="Times New Roman"/>
                          <a:cs typeface="Times New Roman"/>
                        </a:rPr>
                        <a:t>386 120 498 582</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fr-FR" sz="1000" b="1">
                          <a:solidFill>
                            <a:srgbClr val="000000"/>
                          </a:solidFill>
                          <a:latin typeface="Arial"/>
                          <a:ea typeface="Times New Roman"/>
                          <a:cs typeface="Times New Roman"/>
                        </a:rPr>
                        <a:t>464 729 621 298</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434752">
                <a:tc>
                  <a:txBody>
                    <a:bodyPr/>
                    <a:lstStyle/>
                    <a:p>
                      <a:pPr algn="ctr">
                        <a:spcAft>
                          <a:spcPts val="0"/>
                        </a:spcAft>
                      </a:pPr>
                      <a:r>
                        <a:rPr lang="fr-FR" sz="800" b="1">
                          <a:solidFill>
                            <a:srgbClr val="000000"/>
                          </a:solidFill>
                          <a:latin typeface="Arial"/>
                          <a:ea typeface="Times New Roman"/>
                          <a:cs typeface="Times New Roman"/>
                        </a:rPr>
                        <a:t>Part des miniers dans les rec. DGI</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fr-FR" sz="1000" b="1">
                          <a:solidFill>
                            <a:srgbClr val="000000"/>
                          </a:solidFill>
                          <a:latin typeface="Arial"/>
                          <a:ea typeface="Times New Roman"/>
                          <a:cs typeface="Times New Roman"/>
                        </a:rPr>
                        <a:t>2,21%</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fr-FR" sz="1000" b="1">
                          <a:solidFill>
                            <a:srgbClr val="000000"/>
                          </a:solidFill>
                          <a:latin typeface="Arial"/>
                          <a:ea typeface="Times New Roman"/>
                          <a:cs typeface="Times New Roman"/>
                        </a:rPr>
                        <a:t>7,74%</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fr-FR" sz="1000" b="1">
                          <a:solidFill>
                            <a:srgbClr val="000000"/>
                          </a:solidFill>
                          <a:latin typeface="Arial"/>
                          <a:ea typeface="Times New Roman"/>
                          <a:cs typeface="Times New Roman"/>
                        </a:rPr>
                        <a:t>17,84%</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fr-FR" sz="1000" b="1">
                          <a:solidFill>
                            <a:srgbClr val="000000"/>
                          </a:solidFill>
                          <a:latin typeface="Arial"/>
                          <a:ea typeface="Times New Roman"/>
                          <a:cs typeface="Times New Roman"/>
                        </a:rPr>
                        <a:t>22,87%</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r>
              <a:tr h="652128">
                <a:tc>
                  <a:txBody>
                    <a:bodyPr/>
                    <a:lstStyle/>
                    <a:p>
                      <a:pPr algn="ctr">
                        <a:spcAft>
                          <a:spcPts val="0"/>
                        </a:spcAft>
                      </a:pPr>
                      <a:r>
                        <a:rPr lang="fr-FR" sz="800" b="1">
                          <a:solidFill>
                            <a:srgbClr val="000000"/>
                          </a:solidFill>
                          <a:latin typeface="Arial"/>
                          <a:ea typeface="Times New Roman"/>
                          <a:cs typeface="Times New Roman"/>
                        </a:rPr>
                        <a:t>Part des retenues dans la contribution des miniers</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fr-FR" sz="1000" b="1">
                          <a:solidFill>
                            <a:srgbClr val="000000"/>
                          </a:solidFill>
                          <a:latin typeface="Arial"/>
                          <a:ea typeface="Times New Roman"/>
                          <a:cs typeface="Times New Roman"/>
                        </a:rPr>
                        <a:t>99,79%</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fr-FR" sz="1000" b="1" dirty="0">
                          <a:solidFill>
                            <a:srgbClr val="000000"/>
                          </a:solidFill>
                          <a:latin typeface="Arial"/>
                          <a:ea typeface="Times New Roman"/>
                          <a:cs typeface="Times New Roman"/>
                        </a:rPr>
                        <a:t>86,26%</a:t>
                      </a:r>
                      <a:endParaRPr lang="fr-FR" sz="1200" dirty="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fr-FR" sz="1000" b="1">
                          <a:solidFill>
                            <a:srgbClr val="000000"/>
                          </a:solidFill>
                          <a:latin typeface="Arial"/>
                          <a:ea typeface="Times New Roman"/>
                          <a:cs typeface="Times New Roman"/>
                        </a:rPr>
                        <a:t>51,22%</a:t>
                      </a:r>
                      <a:endParaRPr lang="fr-FR" sz="120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fr-FR" sz="1000" b="1" dirty="0">
                          <a:solidFill>
                            <a:srgbClr val="000000"/>
                          </a:solidFill>
                          <a:latin typeface="Arial"/>
                          <a:ea typeface="Times New Roman"/>
                          <a:cs typeface="Times New Roman"/>
                        </a:rPr>
                        <a:t>45,65%</a:t>
                      </a:r>
                      <a:endParaRPr lang="fr-FR" sz="1200" dirty="0">
                        <a:latin typeface="Arial"/>
                        <a:ea typeface="Times New Roman"/>
                        <a:cs typeface="Times New Roman"/>
                      </a:endParaRPr>
                    </a:p>
                  </a:txBody>
                  <a:tcPr marL="43516" marR="43516" marT="0" marB="0" anchor="ctr">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solidFill>
                      <a:srgbClr val="FFFF00"/>
                    </a:solidFill>
                  </a:tcPr>
                </a:tc>
              </a:tr>
            </a:tbl>
          </a:graphicData>
        </a:graphic>
      </p:graphicFrame>
      <p:sp>
        <p:nvSpPr>
          <p:cNvPr id="84993" name="Rectangle 1"/>
          <p:cNvSpPr>
            <a:spLocks noChangeArrowheads="1"/>
          </p:cNvSpPr>
          <p:nvPr/>
        </p:nvSpPr>
        <p:spPr bwMode="auto">
          <a:xfrm>
            <a:off x="1524000" y="0"/>
            <a:ext cx="6400800" cy="7232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Evolution de la contribution des miniers de 2009 à 2012</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a:t>
            </a:r>
            <a:endParaRPr kumimoji="0" lang="fr-FR" sz="1000" b="0" i="0"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Source : DGI/DIP 2013</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rgbClr val="FF0000"/>
                </a:solidFill>
              </a:rPr>
              <a:t>PLAN DE PRÉSENTATION</a:t>
            </a:r>
            <a:endParaRPr lang="fr-FR" sz="2400" b="1" dirty="0">
              <a:solidFill>
                <a:srgbClr val="FF0000"/>
              </a:solidFill>
            </a:endParaRPr>
          </a:p>
        </p:txBody>
      </p:sp>
      <p:sp>
        <p:nvSpPr>
          <p:cNvPr id="3" name="Espace réservé du contenu 2"/>
          <p:cNvSpPr>
            <a:spLocks noGrp="1"/>
          </p:cNvSpPr>
          <p:nvPr>
            <p:ph idx="1"/>
          </p:nvPr>
        </p:nvSpPr>
        <p:spPr/>
        <p:txBody>
          <a:bodyPr>
            <a:normAutofit/>
          </a:bodyPr>
          <a:lstStyle/>
          <a:p>
            <a:pPr>
              <a:buNone/>
            </a:pPr>
            <a:endParaRPr lang="fr-FR" sz="2400" b="1" dirty="0" smtClean="0">
              <a:solidFill>
                <a:srgbClr val="FF0000"/>
              </a:solidFill>
            </a:endParaRPr>
          </a:p>
          <a:p>
            <a:pPr algn="ctr">
              <a:buNone/>
            </a:pPr>
            <a:r>
              <a:rPr lang="fr-FR" sz="2400" b="1" dirty="0" smtClean="0">
                <a:solidFill>
                  <a:srgbClr val="FF0000"/>
                </a:solidFill>
              </a:rPr>
              <a:t>PARTIE </a:t>
            </a:r>
            <a:r>
              <a:rPr lang="fr-FR" sz="2400" b="1" dirty="0" smtClean="0">
                <a:solidFill>
                  <a:srgbClr val="FF0000"/>
                </a:solidFill>
              </a:rPr>
              <a:t>I : LES OBLIGATIONS LÉGALES</a:t>
            </a:r>
          </a:p>
          <a:p>
            <a:pPr>
              <a:buNone/>
            </a:pPr>
            <a:endParaRPr lang="fr-FR" sz="2400" dirty="0" smtClean="0"/>
          </a:p>
          <a:p>
            <a:pPr>
              <a:buNone/>
            </a:pPr>
            <a:endParaRPr lang="fr-FR" sz="2400" dirty="0" smtClean="0"/>
          </a:p>
          <a:p>
            <a:pPr>
              <a:buNone/>
            </a:pPr>
            <a:r>
              <a:rPr lang="fr-FR" sz="2400" dirty="0" smtClean="0"/>
              <a:t>I </a:t>
            </a:r>
            <a:r>
              <a:rPr lang="fr-FR" sz="2400" dirty="0" smtClean="0"/>
              <a:t>– obligations fiscales contenues dans le code minier</a:t>
            </a:r>
          </a:p>
          <a:p>
            <a:pPr>
              <a:buNone/>
            </a:pPr>
            <a:r>
              <a:rPr lang="fr-FR" sz="2400" dirty="0" smtClean="0"/>
              <a:t>II  </a:t>
            </a:r>
            <a:r>
              <a:rPr lang="fr-FR" sz="2400" dirty="0" smtClean="0"/>
              <a:t>– obligations fiscales contenues dans le code des impôts</a:t>
            </a:r>
          </a:p>
          <a:p>
            <a:pPr>
              <a:buNone/>
            </a:pPr>
            <a:r>
              <a:rPr lang="fr-FR" sz="2400" dirty="0" smtClean="0"/>
              <a:t>III – obligations fiscales contenues dans le code des douanes</a:t>
            </a:r>
          </a:p>
          <a:p>
            <a:pPr>
              <a:buNone/>
            </a:pPr>
            <a:r>
              <a:rPr lang="fr-FR" sz="2400" dirty="0" smtClean="0"/>
              <a:t>IV  – obligations fiscales contenues dans les dispositions communautaires</a:t>
            </a:r>
          </a:p>
          <a:p>
            <a:pPr>
              <a:buNone/>
            </a:pPr>
            <a:endParaRPr lang="fr-FR" sz="2400" dirty="0" smtClean="0"/>
          </a:p>
          <a:p>
            <a:pPr>
              <a:buNone/>
            </a:pPr>
            <a:endParaRPr lang="fr-FR" sz="2400" dirty="0" smtClean="0"/>
          </a:p>
          <a:p>
            <a:pPr>
              <a:buNone/>
            </a:pPr>
            <a:endParaRPr lang="fr-FR" sz="2400" dirty="0" smtClean="0"/>
          </a:p>
          <a:p>
            <a:pPr>
              <a:buNone/>
            </a:pPr>
            <a:endParaRPr lang="fr-F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533401"/>
            <a:ext cx="8229600" cy="1066799"/>
          </a:xfrm>
        </p:spPr>
        <p:txBody>
          <a:bodyPr>
            <a:normAutofit/>
          </a:bodyPr>
          <a:lstStyle/>
          <a:p>
            <a:pPr algn="just" eaLnBrk="1" fontAlgn="auto" hangingPunct="1">
              <a:lnSpc>
                <a:spcPct val="115000"/>
              </a:lnSpc>
              <a:spcAft>
                <a:spcPts val="1000"/>
              </a:spcAft>
              <a:defRPr/>
            </a:pPr>
            <a:r>
              <a:rPr lang="fr-BE" sz="2000" dirty="0">
                <a:solidFill>
                  <a:srgbClr val="000000"/>
                </a:solidFill>
                <a:ea typeface="Calibri"/>
                <a:cs typeface="Times New Roman"/>
              </a:rPr>
              <a:t> </a:t>
            </a:r>
            <a:r>
              <a:rPr lang="fr-FR" sz="2000" b="1" dirty="0" smtClean="0"/>
              <a:t>L'extraction minière est source de recettes budgétaires</a:t>
            </a:r>
            <a:r>
              <a:rPr lang="fr-FR" sz="1800" dirty="0">
                <a:ea typeface="Calibri"/>
                <a:cs typeface="Times New Roman"/>
              </a:rPr>
              <a:t/>
            </a:r>
            <a:br>
              <a:rPr lang="fr-FR" sz="1800" dirty="0">
                <a:ea typeface="Calibri"/>
                <a:cs typeface="Times New Roman"/>
              </a:rPr>
            </a:br>
            <a:endParaRPr lang="fr-FR" sz="2000" dirty="0"/>
          </a:p>
        </p:txBody>
      </p:sp>
      <p:graphicFrame>
        <p:nvGraphicFramePr>
          <p:cNvPr id="4" name="Espace réservé du contenu 3"/>
          <p:cNvGraphicFramePr>
            <a:graphicFrameLocks noGrp="1"/>
          </p:cNvGraphicFramePr>
          <p:nvPr>
            <p:ph idx="1"/>
          </p:nvPr>
        </p:nvGraphicFramePr>
        <p:xfrm>
          <a:off x="-2" y="1214421"/>
          <a:ext cx="9144001" cy="4643471"/>
        </p:xfrm>
        <a:graphic>
          <a:graphicData uri="http://schemas.openxmlformats.org/drawingml/2006/table">
            <a:tbl>
              <a:tblPr firstRow="1" firstCol="1" bandRow="1">
                <a:tableStyleId>{5C22544A-7EE6-4342-B048-85BDC9FD1C3A}</a:tableStyleId>
              </a:tblPr>
              <a:tblGrid>
                <a:gridCol w="1448868"/>
                <a:gridCol w="1603404"/>
                <a:gridCol w="1603404"/>
                <a:gridCol w="1496360"/>
                <a:gridCol w="1496360"/>
                <a:gridCol w="1495605"/>
              </a:tblGrid>
              <a:tr h="436711">
                <a:tc rowSpan="2">
                  <a:txBody>
                    <a:bodyPr/>
                    <a:lstStyle/>
                    <a:p>
                      <a:pPr algn="just">
                        <a:lnSpc>
                          <a:spcPct val="115000"/>
                        </a:lnSpc>
                        <a:spcAft>
                          <a:spcPts val="0"/>
                        </a:spcAft>
                      </a:pPr>
                      <a:r>
                        <a:rPr lang="fr-FR" sz="1200" dirty="0">
                          <a:effectLst/>
                        </a:rPr>
                        <a:t>Recettes en FCFA </a:t>
                      </a:r>
                      <a:endParaRPr lang="fr-FR" sz="1200" dirty="0">
                        <a:effectLst/>
                        <a:latin typeface="Calibri"/>
                        <a:ea typeface="Calibri"/>
                        <a:cs typeface="Times New Roman"/>
                      </a:endParaRPr>
                    </a:p>
                  </a:txBody>
                  <a:tcPr marL="68580" marR="68580" marT="0" marB="0"/>
                </a:tc>
                <a:tc gridSpan="5">
                  <a:txBody>
                    <a:bodyPr/>
                    <a:lstStyle/>
                    <a:p>
                      <a:pPr algn="ctr">
                        <a:lnSpc>
                          <a:spcPct val="115000"/>
                        </a:lnSpc>
                        <a:spcAft>
                          <a:spcPts val="1000"/>
                        </a:spcAft>
                      </a:pPr>
                      <a:r>
                        <a:rPr lang="fr-FR" sz="1200" dirty="0">
                          <a:effectLst/>
                        </a:rPr>
                        <a:t>Années</a:t>
                      </a:r>
                      <a:endParaRPr lang="fr-FR" sz="1200" dirty="0">
                        <a:effectLst/>
                        <a:latin typeface="Calibri"/>
                        <a:ea typeface="Calibri"/>
                        <a:cs typeface="Times New Roman"/>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35360">
                <a:tc vMerge="1">
                  <a:txBody>
                    <a:bodyPr/>
                    <a:lstStyle/>
                    <a:p>
                      <a:endParaRPr lang="fr-FR"/>
                    </a:p>
                  </a:txBody>
                  <a:tcPr/>
                </a:tc>
                <a:tc>
                  <a:txBody>
                    <a:bodyPr/>
                    <a:lstStyle/>
                    <a:p>
                      <a:pPr algn="ctr">
                        <a:lnSpc>
                          <a:spcPct val="115000"/>
                        </a:lnSpc>
                        <a:spcAft>
                          <a:spcPts val="1000"/>
                        </a:spcAft>
                      </a:pPr>
                      <a:r>
                        <a:rPr lang="fr-FR" sz="1400" b="1" dirty="0">
                          <a:effectLst/>
                          <a:latin typeface="+mj-lt"/>
                        </a:rPr>
                        <a:t>2008</a:t>
                      </a:r>
                      <a:endParaRPr lang="fr-FR" sz="1400" b="1"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400" b="1" dirty="0">
                          <a:effectLst/>
                          <a:latin typeface="+mj-lt"/>
                        </a:rPr>
                        <a:t>2009</a:t>
                      </a:r>
                      <a:endParaRPr lang="fr-FR" sz="1400" b="1"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400" b="1" dirty="0">
                          <a:effectLst/>
                          <a:latin typeface="+mj-lt"/>
                        </a:rPr>
                        <a:t>2010</a:t>
                      </a:r>
                      <a:endParaRPr lang="fr-FR" sz="1400" b="1"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400" b="1">
                          <a:effectLst/>
                          <a:latin typeface="+mj-lt"/>
                        </a:rPr>
                        <a:t>2011</a:t>
                      </a:r>
                      <a:endParaRPr lang="fr-FR" sz="1400" b="1">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400" b="1" dirty="0">
                          <a:effectLst/>
                          <a:latin typeface="+mj-lt"/>
                        </a:rPr>
                        <a:t>2012</a:t>
                      </a:r>
                      <a:endParaRPr lang="fr-FR" sz="1400" b="1" dirty="0">
                        <a:effectLst/>
                        <a:latin typeface="+mj-lt"/>
                        <a:ea typeface="Calibri"/>
                        <a:cs typeface="Times New Roman"/>
                      </a:endParaRPr>
                    </a:p>
                  </a:txBody>
                  <a:tcPr marL="68580" marR="68580" marT="0" marB="0" anchor="ctr"/>
                </a:tc>
              </a:tr>
              <a:tr h="386416">
                <a:tc>
                  <a:txBody>
                    <a:bodyPr/>
                    <a:lstStyle/>
                    <a:p>
                      <a:pPr algn="just">
                        <a:lnSpc>
                          <a:spcPct val="115000"/>
                        </a:lnSpc>
                        <a:spcAft>
                          <a:spcPts val="1000"/>
                        </a:spcAft>
                      </a:pPr>
                      <a:r>
                        <a:rPr lang="fr-FR" sz="1200" dirty="0">
                          <a:effectLst/>
                        </a:rPr>
                        <a:t>Recettes fiscales</a:t>
                      </a:r>
                      <a:endParaRPr lang="fr-FR" sz="1200" dirty="0">
                        <a:effectLst/>
                        <a:latin typeface="Calibri"/>
                        <a:ea typeface="Calibri"/>
                        <a:cs typeface="Times New Roman"/>
                      </a:endParaRPr>
                    </a:p>
                  </a:txBody>
                  <a:tcPr marL="68580" marR="68580" marT="0" marB="0"/>
                </a:tc>
                <a:tc>
                  <a:txBody>
                    <a:bodyPr/>
                    <a:lstStyle/>
                    <a:p>
                      <a:pPr algn="ctr">
                        <a:lnSpc>
                          <a:spcPct val="115000"/>
                        </a:lnSpc>
                        <a:spcAft>
                          <a:spcPts val="1000"/>
                        </a:spcAft>
                      </a:pPr>
                      <a:r>
                        <a:rPr lang="fr-FR" sz="1200" dirty="0">
                          <a:effectLst/>
                          <a:latin typeface="+mj-lt"/>
                        </a:rPr>
                        <a:t>2 819 000 000</a:t>
                      </a:r>
                      <a:endParaRPr lang="fr-FR"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200">
                          <a:effectLst/>
                          <a:latin typeface="+mj-lt"/>
                        </a:rPr>
                        <a:t>5 902 687 329</a:t>
                      </a:r>
                      <a:endParaRPr lang="fr-FR" sz="120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200" dirty="0">
                          <a:effectLst/>
                          <a:latin typeface="+mj-lt"/>
                        </a:rPr>
                        <a:t>24 256 464 611</a:t>
                      </a:r>
                      <a:endParaRPr lang="fr-FR"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200" dirty="0">
                          <a:effectLst/>
                          <a:latin typeface="+mj-lt"/>
                        </a:rPr>
                        <a:t>68 917 181 921</a:t>
                      </a:r>
                      <a:endParaRPr lang="fr-FR"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200">
                          <a:effectLst/>
                          <a:latin typeface="+mj-lt"/>
                        </a:rPr>
                        <a:t>106 341 891 772</a:t>
                      </a:r>
                      <a:endParaRPr lang="fr-FR" sz="1200">
                        <a:effectLst/>
                        <a:latin typeface="+mj-lt"/>
                        <a:ea typeface="Calibri"/>
                        <a:cs typeface="Times New Roman"/>
                      </a:endParaRPr>
                    </a:p>
                  </a:txBody>
                  <a:tcPr marL="68580" marR="68580" marT="0" marB="0" anchor="ctr"/>
                </a:tc>
              </a:tr>
              <a:tr h="651957">
                <a:tc>
                  <a:txBody>
                    <a:bodyPr/>
                    <a:lstStyle/>
                    <a:p>
                      <a:pPr algn="just">
                        <a:lnSpc>
                          <a:spcPct val="115000"/>
                        </a:lnSpc>
                        <a:spcAft>
                          <a:spcPts val="1000"/>
                        </a:spcAft>
                      </a:pPr>
                      <a:r>
                        <a:rPr lang="fr-FR" sz="1200" dirty="0">
                          <a:effectLst/>
                        </a:rPr>
                        <a:t>Recettes douanières</a:t>
                      </a:r>
                      <a:endParaRPr lang="fr-FR" sz="1200" dirty="0">
                        <a:effectLst/>
                        <a:latin typeface="Calibri"/>
                        <a:ea typeface="Calibri"/>
                        <a:cs typeface="Times New Roman"/>
                      </a:endParaRPr>
                    </a:p>
                  </a:txBody>
                  <a:tcPr marL="68580" marR="68580" marT="0" marB="0"/>
                </a:tc>
                <a:tc>
                  <a:txBody>
                    <a:bodyPr/>
                    <a:lstStyle/>
                    <a:p>
                      <a:pPr algn="ctr">
                        <a:lnSpc>
                          <a:spcPct val="115000"/>
                        </a:lnSpc>
                        <a:spcAft>
                          <a:spcPts val="1000"/>
                        </a:spcAft>
                      </a:pPr>
                      <a:r>
                        <a:rPr lang="fr-FR" sz="1200" dirty="0">
                          <a:effectLst/>
                          <a:latin typeface="+mj-lt"/>
                        </a:rPr>
                        <a:t>3 844 000 000</a:t>
                      </a:r>
                      <a:endParaRPr lang="fr-FR"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200">
                          <a:effectLst/>
                          <a:latin typeface="+mj-lt"/>
                        </a:rPr>
                        <a:t>4 249 376 379</a:t>
                      </a:r>
                      <a:endParaRPr lang="fr-FR" sz="120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200">
                          <a:effectLst/>
                          <a:latin typeface="+mj-lt"/>
                        </a:rPr>
                        <a:t>9 254 556 004</a:t>
                      </a:r>
                      <a:endParaRPr lang="fr-FR" sz="120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200">
                          <a:effectLst/>
                          <a:latin typeface="+mj-lt"/>
                        </a:rPr>
                        <a:t>24 335 327 941</a:t>
                      </a:r>
                      <a:endParaRPr lang="fr-FR" sz="120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200">
                          <a:effectLst/>
                          <a:latin typeface="+mj-lt"/>
                        </a:rPr>
                        <a:t>40 227 740 127</a:t>
                      </a:r>
                      <a:endParaRPr lang="fr-FR" sz="1200">
                        <a:effectLst/>
                        <a:latin typeface="+mj-lt"/>
                        <a:ea typeface="Calibri"/>
                        <a:cs typeface="Times New Roman"/>
                      </a:endParaRPr>
                    </a:p>
                  </a:txBody>
                  <a:tcPr marL="68580" marR="68580" marT="0" marB="0" anchor="ctr"/>
                </a:tc>
              </a:tr>
              <a:tr h="421568">
                <a:tc>
                  <a:txBody>
                    <a:bodyPr/>
                    <a:lstStyle/>
                    <a:p>
                      <a:pPr algn="ctr">
                        <a:lnSpc>
                          <a:spcPct val="115000"/>
                        </a:lnSpc>
                        <a:spcAft>
                          <a:spcPts val="1000"/>
                        </a:spcAft>
                      </a:pPr>
                      <a:r>
                        <a:rPr lang="fr-FR" sz="1200" dirty="0">
                          <a:effectLst/>
                        </a:rPr>
                        <a:t>TOTAL</a:t>
                      </a:r>
                      <a:endParaRPr lang="fr-FR" sz="1200" dirty="0">
                        <a:effectLst/>
                        <a:latin typeface="Calibri"/>
                        <a:ea typeface="Calibri"/>
                        <a:cs typeface="Times New Roman"/>
                      </a:endParaRPr>
                    </a:p>
                  </a:txBody>
                  <a:tcPr marL="68580" marR="68580" marT="0" marB="0" anchor="ctr"/>
                </a:tc>
                <a:tc>
                  <a:txBody>
                    <a:bodyPr/>
                    <a:lstStyle/>
                    <a:p>
                      <a:pPr algn="ctr">
                        <a:lnSpc>
                          <a:spcPct val="115000"/>
                        </a:lnSpc>
                        <a:spcAft>
                          <a:spcPts val="1000"/>
                        </a:spcAft>
                      </a:pPr>
                      <a:r>
                        <a:rPr lang="fr-FR" sz="1200" dirty="0">
                          <a:effectLst/>
                          <a:latin typeface="+mj-lt"/>
                        </a:rPr>
                        <a:t>6 663 000 000</a:t>
                      </a:r>
                      <a:endParaRPr lang="fr-FR"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200" dirty="0">
                          <a:effectLst/>
                          <a:latin typeface="+mj-lt"/>
                        </a:rPr>
                        <a:t>10 152 063 708</a:t>
                      </a:r>
                      <a:endParaRPr lang="fr-FR"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200" dirty="0">
                          <a:effectLst/>
                          <a:latin typeface="+mj-lt"/>
                        </a:rPr>
                        <a:t>33 511 020 615</a:t>
                      </a:r>
                      <a:endParaRPr lang="fr-FR"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200">
                          <a:effectLst/>
                          <a:latin typeface="+mj-lt"/>
                        </a:rPr>
                        <a:t>93 252 509 862</a:t>
                      </a:r>
                      <a:endParaRPr lang="fr-FR" sz="120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200">
                          <a:effectLst/>
                          <a:latin typeface="+mj-lt"/>
                        </a:rPr>
                        <a:t>146 569 631 899</a:t>
                      </a:r>
                      <a:endParaRPr lang="fr-FR" sz="1200">
                        <a:effectLst/>
                        <a:latin typeface="+mj-lt"/>
                        <a:ea typeface="Calibri"/>
                        <a:cs typeface="Times New Roman"/>
                      </a:endParaRPr>
                    </a:p>
                  </a:txBody>
                  <a:tcPr marL="68580" marR="68580" marT="0" marB="0" anchor="ctr"/>
                </a:tc>
              </a:tr>
              <a:tr h="1323654">
                <a:tc>
                  <a:txBody>
                    <a:bodyPr/>
                    <a:lstStyle/>
                    <a:p>
                      <a:pPr algn="just">
                        <a:lnSpc>
                          <a:spcPct val="115000"/>
                        </a:lnSpc>
                        <a:spcAft>
                          <a:spcPts val="0"/>
                        </a:spcAft>
                      </a:pPr>
                      <a:r>
                        <a:rPr lang="fr-FR" sz="1200" dirty="0">
                          <a:effectLst/>
                        </a:rPr>
                        <a:t> </a:t>
                      </a:r>
                    </a:p>
                    <a:p>
                      <a:pPr algn="just">
                        <a:lnSpc>
                          <a:spcPct val="115000"/>
                        </a:lnSpc>
                        <a:spcAft>
                          <a:spcPts val="0"/>
                        </a:spcAft>
                      </a:pPr>
                      <a:r>
                        <a:rPr lang="fr-FR" sz="1200" dirty="0">
                          <a:effectLst/>
                        </a:rPr>
                        <a:t>Revenu fiscal et douanier</a:t>
                      </a:r>
                    </a:p>
                    <a:p>
                      <a:pPr algn="just">
                        <a:lnSpc>
                          <a:spcPct val="115000"/>
                        </a:lnSpc>
                        <a:spcAft>
                          <a:spcPts val="0"/>
                        </a:spcAft>
                      </a:pPr>
                      <a:r>
                        <a:rPr lang="fr-FR" sz="1200" dirty="0">
                          <a:effectLst/>
                        </a:rPr>
                        <a:t> </a:t>
                      </a:r>
                      <a:endParaRPr lang="fr-FR" sz="1200" dirty="0">
                        <a:effectLst/>
                        <a:latin typeface="Calibri"/>
                        <a:ea typeface="Calibri"/>
                        <a:cs typeface="Times New Roman"/>
                      </a:endParaRPr>
                    </a:p>
                  </a:txBody>
                  <a:tcPr marL="68580" marR="68580" marT="0" marB="0"/>
                </a:tc>
                <a:tc>
                  <a:txBody>
                    <a:bodyPr/>
                    <a:lstStyle/>
                    <a:p>
                      <a:pPr algn="ctr">
                        <a:lnSpc>
                          <a:spcPct val="115000"/>
                        </a:lnSpc>
                        <a:spcAft>
                          <a:spcPts val="1000"/>
                        </a:spcAft>
                      </a:pPr>
                      <a:r>
                        <a:rPr lang="fr-FR" sz="1200" dirty="0">
                          <a:effectLst/>
                          <a:latin typeface="+mj-lt"/>
                        </a:rPr>
                        <a:t>611 405 457 000</a:t>
                      </a:r>
                      <a:endParaRPr lang="fr-FR"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200">
                          <a:effectLst/>
                          <a:latin typeface="+mj-lt"/>
                        </a:rPr>
                        <a:t>676 265 948 000</a:t>
                      </a:r>
                      <a:endParaRPr lang="fr-FR" sz="120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200" dirty="0">
                          <a:effectLst/>
                          <a:latin typeface="+mj-lt"/>
                        </a:rPr>
                        <a:t>589 578 970 000</a:t>
                      </a:r>
                      <a:endParaRPr lang="fr-FR"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200" dirty="0">
                          <a:effectLst/>
                          <a:latin typeface="+mj-lt"/>
                        </a:rPr>
                        <a:t>748 669 445 000</a:t>
                      </a:r>
                      <a:endParaRPr lang="fr-FR" sz="12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200" dirty="0">
                          <a:effectLst/>
                          <a:latin typeface="+mj-lt"/>
                        </a:rPr>
                        <a:t>890 550 000 000</a:t>
                      </a:r>
                      <a:endParaRPr lang="fr-FR" sz="1200" dirty="0">
                        <a:effectLst/>
                        <a:latin typeface="+mj-lt"/>
                        <a:ea typeface="Calibri"/>
                        <a:cs typeface="Times New Roman"/>
                      </a:endParaRPr>
                    </a:p>
                  </a:txBody>
                  <a:tcPr marL="68580" marR="68580" marT="0" marB="0" anchor="ctr"/>
                </a:tc>
              </a:tr>
              <a:tr h="987805">
                <a:tc>
                  <a:txBody>
                    <a:bodyPr/>
                    <a:lstStyle/>
                    <a:p>
                      <a:pPr algn="just">
                        <a:lnSpc>
                          <a:spcPct val="115000"/>
                        </a:lnSpc>
                        <a:spcAft>
                          <a:spcPts val="1000"/>
                        </a:spcAft>
                      </a:pPr>
                      <a:r>
                        <a:rPr lang="fr-FR" sz="1200" dirty="0">
                          <a:solidFill>
                            <a:srgbClr val="FF0000"/>
                          </a:solidFill>
                          <a:effectLst/>
                        </a:rPr>
                        <a:t>Recettes fisc. Minières/ revenu fiscal en %</a:t>
                      </a:r>
                      <a:endParaRPr lang="fr-FR" sz="1200" dirty="0">
                        <a:solidFill>
                          <a:srgbClr val="FF0000"/>
                        </a:solidFill>
                        <a:effectLst/>
                        <a:latin typeface="Calibri"/>
                        <a:ea typeface="Calibri"/>
                        <a:cs typeface="Times New Roman"/>
                      </a:endParaRPr>
                    </a:p>
                  </a:txBody>
                  <a:tcPr marL="68580" marR="68580" marT="0" marB="0"/>
                </a:tc>
                <a:tc>
                  <a:txBody>
                    <a:bodyPr/>
                    <a:lstStyle/>
                    <a:p>
                      <a:pPr algn="ctr">
                        <a:lnSpc>
                          <a:spcPct val="115000"/>
                        </a:lnSpc>
                        <a:spcAft>
                          <a:spcPts val="1000"/>
                        </a:spcAft>
                      </a:pPr>
                      <a:r>
                        <a:rPr lang="fr-FR" sz="1600" dirty="0">
                          <a:solidFill>
                            <a:srgbClr val="FF0000"/>
                          </a:solidFill>
                          <a:effectLst/>
                          <a:latin typeface="+mj-lt"/>
                        </a:rPr>
                        <a:t>1,1%</a:t>
                      </a:r>
                      <a:endParaRPr lang="fr-FR" sz="1600" dirty="0">
                        <a:solidFill>
                          <a:srgbClr val="FF0000"/>
                        </a:solidFill>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600" dirty="0">
                          <a:solidFill>
                            <a:srgbClr val="FF0000"/>
                          </a:solidFill>
                          <a:effectLst/>
                          <a:latin typeface="+mj-lt"/>
                        </a:rPr>
                        <a:t>1,5%</a:t>
                      </a:r>
                      <a:endParaRPr lang="fr-FR" sz="1600" dirty="0">
                        <a:solidFill>
                          <a:srgbClr val="FF0000"/>
                        </a:solidFill>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600" dirty="0">
                          <a:solidFill>
                            <a:srgbClr val="FF0000"/>
                          </a:solidFill>
                          <a:effectLst/>
                          <a:latin typeface="+mj-lt"/>
                        </a:rPr>
                        <a:t>5,7%</a:t>
                      </a:r>
                      <a:endParaRPr lang="fr-FR" sz="1600" dirty="0">
                        <a:solidFill>
                          <a:srgbClr val="FF0000"/>
                        </a:solidFill>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600" dirty="0">
                          <a:solidFill>
                            <a:srgbClr val="FF0000"/>
                          </a:solidFill>
                          <a:effectLst/>
                          <a:latin typeface="+mj-lt"/>
                        </a:rPr>
                        <a:t>12,4%</a:t>
                      </a:r>
                      <a:endParaRPr lang="fr-FR" sz="1600" dirty="0">
                        <a:solidFill>
                          <a:srgbClr val="FF0000"/>
                        </a:solidFill>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fr-FR" sz="1600" dirty="0">
                          <a:solidFill>
                            <a:srgbClr val="FF0000"/>
                          </a:solidFill>
                          <a:effectLst/>
                          <a:latin typeface="+mj-lt"/>
                        </a:rPr>
                        <a:t>16,4%</a:t>
                      </a:r>
                      <a:endParaRPr lang="fr-FR" sz="1600" dirty="0">
                        <a:solidFill>
                          <a:srgbClr val="FF0000"/>
                        </a:solidFill>
                        <a:effectLst/>
                        <a:latin typeface="+mj-lt"/>
                        <a:ea typeface="Calibri"/>
                        <a:cs typeface="Times New Roman"/>
                      </a:endParaRPr>
                    </a:p>
                  </a:txBody>
                  <a:tcPr marL="68580" marR="68580" marT="0" marB="0" anchor="ctr"/>
                </a:tc>
              </a:tr>
            </a:tbl>
          </a:graphicData>
        </a:graphic>
      </p:graphicFrame>
      <p:pic>
        <p:nvPicPr>
          <p:cNvPr id="13371" name="Picture 1"/>
          <p:cNvPicPr>
            <a:picLocks noChangeAspect="1" noChangeArrowheads="1"/>
          </p:cNvPicPr>
          <p:nvPr/>
        </p:nvPicPr>
        <p:blipFill>
          <a:blip r:embed="rId2"/>
          <a:srcRect/>
          <a:stretch>
            <a:fillRect/>
          </a:stretch>
        </p:blipFill>
        <p:spPr bwMode="auto">
          <a:xfrm>
            <a:off x="250825" y="5949950"/>
            <a:ext cx="11215688" cy="43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395288" y="228600"/>
            <a:ext cx="8370887" cy="990600"/>
          </a:xfrm>
          <a:solidFill>
            <a:schemeClr val="accent4">
              <a:lumMod val="40000"/>
              <a:lumOff val="60000"/>
            </a:schemeClr>
          </a:solidFill>
        </p:spPr>
        <p:txBody>
          <a:bodyPr>
            <a:normAutofit fontScale="90000"/>
          </a:bodyPr>
          <a:lstStyle/>
          <a:p>
            <a:pPr eaLnBrk="1" fontAlgn="auto" hangingPunct="1">
              <a:spcAft>
                <a:spcPts val="0"/>
              </a:spcAft>
              <a:defRPr/>
            </a:pPr>
            <a:r>
              <a:rPr lang="fr-FR" sz="4000" b="1" dirty="0" smtClean="0">
                <a:solidFill>
                  <a:schemeClr val="tx1"/>
                </a:solidFill>
              </a:rPr>
              <a:t/>
            </a:r>
            <a:br>
              <a:rPr lang="fr-FR" sz="4000" b="1" dirty="0" smtClean="0">
                <a:solidFill>
                  <a:schemeClr val="tx1"/>
                </a:solidFill>
              </a:rPr>
            </a:br>
            <a:r>
              <a:rPr lang="fr-FR" sz="4000" b="1" dirty="0" smtClean="0">
                <a:solidFill>
                  <a:schemeClr val="tx1"/>
                </a:solidFill>
              </a:rPr>
              <a:t>LA REVUE DES OBLIGATIONS SPECIFIQUES</a:t>
            </a:r>
            <a:br>
              <a:rPr lang="fr-FR" sz="4000" b="1" dirty="0" smtClean="0">
                <a:solidFill>
                  <a:schemeClr val="tx1"/>
                </a:solidFill>
              </a:rPr>
            </a:br>
            <a:endParaRPr lang="fr-FR" sz="4000" b="1" dirty="0" smtClean="0">
              <a:solidFill>
                <a:schemeClr val="tx1"/>
              </a:solidFill>
            </a:endParaRPr>
          </a:p>
        </p:txBody>
      </p:sp>
      <p:sp>
        <p:nvSpPr>
          <p:cNvPr id="10243" name="Rectangle 3"/>
          <p:cNvSpPr>
            <a:spLocks noGrp="1" noChangeArrowheads="1"/>
          </p:cNvSpPr>
          <p:nvPr>
            <p:ph sz="quarter" idx="1"/>
          </p:nvPr>
        </p:nvSpPr>
        <p:spPr>
          <a:xfrm>
            <a:off x="0" y="1600200"/>
            <a:ext cx="9144000" cy="5257800"/>
          </a:xfrm>
        </p:spPr>
        <p:txBody>
          <a:bodyPr>
            <a:normAutofit/>
          </a:bodyPr>
          <a:lstStyle/>
          <a:p>
            <a:pPr>
              <a:buNone/>
            </a:pPr>
            <a:r>
              <a:rPr lang="fr-FR" sz="2400" dirty="0" smtClean="0"/>
              <a:t>	D</a:t>
            </a:r>
            <a:r>
              <a:rPr lang="fr-FR" sz="2800" b="1" dirty="0" smtClean="0">
                <a:solidFill>
                  <a:srgbClr val="FF0000"/>
                </a:solidFill>
              </a:rPr>
              <a:t> -  les obligations de se soumettre au contrôle fiscal</a:t>
            </a:r>
          </a:p>
          <a:p>
            <a:pPr>
              <a:buNone/>
              <a:defRPr/>
            </a:pPr>
            <a:endParaRPr lang="fr-FR" sz="2400" dirty="0" smtClean="0"/>
          </a:p>
          <a:p>
            <a:pPr marL="400050" lvl="1" indent="-342900">
              <a:buNone/>
            </a:pPr>
            <a:r>
              <a:rPr lang="fr-CH" sz="2400" dirty="0" smtClean="0"/>
              <a:t>-</a:t>
            </a:r>
            <a:r>
              <a:rPr lang="fr-FR" sz="2400" dirty="0" smtClean="0"/>
              <a:t>Audits de l’administration fiscale pour le respect des règles et obligation fiscales ;</a:t>
            </a:r>
          </a:p>
          <a:p>
            <a:pPr marL="400050">
              <a:buFontTx/>
              <a:buChar char="-"/>
            </a:pPr>
            <a:r>
              <a:rPr lang="fr-CH" sz="2400" dirty="0" smtClean="0"/>
              <a:t>Programme de contrôle fiscal annuel, validé par le DGI avant la mise en œuvre (</a:t>
            </a:r>
            <a:r>
              <a:rPr lang="fr-CH" sz="2400" dirty="0" smtClean="0"/>
              <a:t>sélection des dossiers et des entreprises suivant des critères de risques fiscaux);</a:t>
            </a:r>
          </a:p>
          <a:p>
            <a:pPr marL="400050">
              <a:buFontTx/>
              <a:buChar char="-"/>
            </a:pPr>
            <a:r>
              <a:rPr lang="fr-CH" sz="2400" dirty="0" smtClean="0"/>
              <a:t>obligation de se soumettre à la loi nationale pour ce qui concerne le contentieux fiscal (domaine de souveraineté des Etats) exception des différends découlant du respect et de l’application du droit communautaire  </a:t>
            </a:r>
            <a:r>
              <a:rPr lang="fr-CH" sz="2800" dirty="0" smtClean="0"/>
              <a:t>(code minier UEMOA)</a:t>
            </a:r>
            <a:endParaRPr lang="fr-CH" sz="2800" dirty="0" smtClean="0"/>
          </a:p>
          <a:p>
            <a:pPr marL="400050"/>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20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fade">
                                      <p:cBhvr>
                                        <p:cTn id="22" dur="2000"/>
                                        <p:tgtEl>
                                          <p:spTgt spid="10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fade">
                                      <p:cBhvr>
                                        <p:cTn id="27" dur="20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P spid="1024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395288" y="228600"/>
            <a:ext cx="8370887" cy="990600"/>
          </a:xfrm>
          <a:solidFill>
            <a:schemeClr val="accent4">
              <a:lumMod val="40000"/>
              <a:lumOff val="60000"/>
            </a:schemeClr>
          </a:solidFill>
        </p:spPr>
        <p:txBody>
          <a:bodyPr>
            <a:normAutofit fontScale="90000"/>
          </a:bodyPr>
          <a:lstStyle/>
          <a:p>
            <a:pPr eaLnBrk="1" fontAlgn="auto" hangingPunct="1">
              <a:spcAft>
                <a:spcPts val="0"/>
              </a:spcAft>
              <a:defRPr/>
            </a:pPr>
            <a:r>
              <a:rPr lang="fr-FR" sz="4000" b="1" dirty="0" smtClean="0">
                <a:solidFill>
                  <a:schemeClr val="tx1"/>
                </a:solidFill>
              </a:rPr>
              <a:t/>
            </a:r>
            <a:br>
              <a:rPr lang="fr-FR" sz="4000" b="1" dirty="0" smtClean="0">
                <a:solidFill>
                  <a:schemeClr val="tx1"/>
                </a:solidFill>
              </a:rPr>
            </a:br>
            <a:r>
              <a:rPr lang="fr-FR" sz="4000" b="1" dirty="0" smtClean="0">
                <a:solidFill>
                  <a:schemeClr val="tx1"/>
                </a:solidFill>
              </a:rPr>
              <a:t>LA REVUE DES OBLIGATIONS SPECIFIQUES</a:t>
            </a:r>
            <a:br>
              <a:rPr lang="fr-FR" sz="4000" b="1" dirty="0" smtClean="0">
                <a:solidFill>
                  <a:schemeClr val="tx1"/>
                </a:solidFill>
              </a:rPr>
            </a:br>
            <a:endParaRPr lang="fr-FR" sz="4000" b="1" dirty="0" smtClean="0">
              <a:solidFill>
                <a:schemeClr val="tx1"/>
              </a:solidFill>
            </a:endParaRPr>
          </a:p>
        </p:txBody>
      </p:sp>
      <p:sp>
        <p:nvSpPr>
          <p:cNvPr id="10243" name="Rectangle 3"/>
          <p:cNvSpPr>
            <a:spLocks noGrp="1" noChangeArrowheads="1"/>
          </p:cNvSpPr>
          <p:nvPr>
            <p:ph sz="quarter" idx="1"/>
          </p:nvPr>
        </p:nvSpPr>
        <p:spPr>
          <a:xfrm>
            <a:off x="0" y="1600200"/>
            <a:ext cx="9144000" cy="5257800"/>
          </a:xfrm>
        </p:spPr>
        <p:txBody>
          <a:bodyPr>
            <a:normAutofit/>
          </a:bodyPr>
          <a:lstStyle/>
          <a:p>
            <a:pPr>
              <a:buFontTx/>
              <a:buChar char="-"/>
            </a:pPr>
            <a:r>
              <a:rPr lang="fr-CH" sz="2800" dirty="0" smtClean="0"/>
              <a:t>Questions essentielles sur la pratique </a:t>
            </a:r>
            <a:r>
              <a:rPr lang="fr-CH" sz="2800" dirty="0" smtClean="0"/>
              <a:t>en question:</a:t>
            </a:r>
          </a:p>
          <a:p>
            <a:pPr lvl="1">
              <a:buFont typeface="Wingdings" pitchFamily="2" charset="2"/>
              <a:buChar char="Ø"/>
            </a:pPr>
            <a:r>
              <a:rPr lang="fr-CH" sz="2400" dirty="0" smtClean="0"/>
              <a:t>Ce que l’administration fiscale peut surveiller?</a:t>
            </a:r>
          </a:p>
          <a:p>
            <a:pPr lvl="1">
              <a:buFont typeface="Wingdings" pitchFamily="2" charset="2"/>
              <a:buChar char="Ø"/>
            </a:pPr>
            <a:r>
              <a:rPr lang="fr-CH" sz="2400" dirty="0" smtClean="0"/>
              <a:t>Peut- il y avoir différents régimes de contrôle pour différentes entreprises?</a:t>
            </a:r>
          </a:p>
          <a:p>
            <a:pPr lvl="1">
              <a:buFont typeface="Wingdings" pitchFamily="2" charset="2"/>
              <a:buChar char="Ø"/>
            </a:pPr>
            <a:r>
              <a:rPr lang="fr-CH" sz="2400" dirty="0" smtClean="0"/>
              <a:t>Quelles </a:t>
            </a:r>
            <a:r>
              <a:rPr lang="fr-CH" sz="2400" dirty="0" smtClean="0"/>
              <a:t>sont les règles en place pour traiter le non-paiement</a:t>
            </a:r>
            <a:r>
              <a:rPr lang="fr-CH" sz="3200" dirty="0" smtClean="0"/>
              <a:t>?</a:t>
            </a:r>
          </a:p>
          <a:p>
            <a:pPr lvl="1">
              <a:buFont typeface="Wingdings" pitchFamily="2" charset="2"/>
              <a:buChar char="Ø"/>
            </a:pPr>
            <a:r>
              <a:rPr lang="fr-CH" sz="2400" dirty="0" smtClean="0"/>
              <a:t>Pour toute </a:t>
            </a:r>
            <a:r>
              <a:rPr lang="fr-CH" sz="2400" dirty="0" smtClean="0"/>
              <a:t>incitation fiscale: quelles sont les obligations à respecter?</a:t>
            </a:r>
            <a:endParaRPr lang="fr-CH" sz="2400" dirty="0" smtClean="0"/>
          </a:p>
          <a:p>
            <a:pPr marL="457200" lvl="1" indent="0">
              <a:buNone/>
            </a:pPr>
            <a:r>
              <a:rPr lang="fr-CH" sz="2000" dirty="0" smtClean="0"/>
              <a:t>	</a:t>
            </a:r>
            <a:r>
              <a:rPr lang="fr-CH" sz="2400" dirty="0" smtClean="0"/>
              <a:t>- Comment sont-elles définies, limitées?</a:t>
            </a:r>
          </a:p>
          <a:p>
            <a:pPr marL="457200" lvl="1" indent="0">
              <a:buNone/>
            </a:pPr>
            <a:r>
              <a:rPr lang="fr-CH" sz="2400" dirty="0" smtClean="0"/>
              <a:t>	- Quelles conditions sur le rendement y sont rattachés?</a:t>
            </a:r>
          </a:p>
          <a:p>
            <a:pPr marL="457200" lvl="1" indent="0">
              <a:buNone/>
            </a:pPr>
            <a:r>
              <a:rPr lang="fr-CH" sz="2400" dirty="0" smtClean="0"/>
              <a:t>	- Les conditions sont-elles juridiquement contraignantes ou les incitations sont-elles perdues</a:t>
            </a:r>
            <a:r>
              <a:rPr lang="fr-CH" sz="2000" dirty="0" smtClean="0"/>
              <a:t>?</a:t>
            </a:r>
          </a:p>
          <a:p>
            <a:pPr eaLnBrk="1" hangingPunct="1">
              <a:buNone/>
            </a:pPr>
            <a:endParaRPr lang="fr-FR"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Effect transition="in" filter="fade">
                                      <p:cBhvr>
                                        <p:cTn id="15" dur="2000"/>
                                        <p:tgtEl>
                                          <p:spTgt spid="1024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43">
                                            <p:txEl>
                                              <p:pRg st="2" end="2"/>
                                            </p:txEl>
                                          </p:spTgt>
                                        </p:tgtEl>
                                        <p:attrNameLst>
                                          <p:attrName>style.visibility</p:attrName>
                                        </p:attrNameLst>
                                      </p:cBhvr>
                                      <p:to>
                                        <p:strVal val="visible"/>
                                      </p:to>
                                    </p:set>
                                    <p:animEffect transition="in" filter="fade">
                                      <p:cBhvr>
                                        <p:cTn id="18" dur="2000"/>
                                        <p:tgtEl>
                                          <p:spTgt spid="1024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43">
                                            <p:txEl>
                                              <p:pRg st="3" end="3"/>
                                            </p:txEl>
                                          </p:spTgt>
                                        </p:tgtEl>
                                        <p:attrNameLst>
                                          <p:attrName>style.visibility</p:attrName>
                                        </p:attrNameLst>
                                      </p:cBhvr>
                                      <p:to>
                                        <p:strVal val="visible"/>
                                      </p:to>
                                    </p:set>
                                    <p:animEffect transition="in" filter="fade">
                                      <p:cBhvr>
                                        <p:cTn id="21" dur="2000"/>
                                        <p:tgtEl>
                                          <p:spTgt spid="1024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243">
                                            <p:txEl>
                                              <p:pRg st="4" end="4"/>
                                            </p:txEl>
                                          </p:spTgt>
                                        </p:tgtEl>
                                        <p:attrNameLst>
                                          <p:attrName>style.visibility</p:attrName>
                                        </p:attrNameLst>
                                      </p:cBhvr>
                                      <p:to>
                                        <p:strVal val="visible"/>
                                      </p:to>
                                    </p:set>
                                    <p:animEffect transition="in" filter="fade">
                                      <p:cBhvr>
                                        <p:cTn id="24" dur="2000"/>
                                        <p:tgtEl>
                                          <p:spTgt spid="10243">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fade">
                                      <p:cBhvr>
                                        <p:cTn id="27" dur="2000"/>
                                        <p:tgtEl>
                                          <p:spTgt spid="10243">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243">
                                            <p:txEl>
                                              <p:pRg st="6" end="6"/>
                                            </p:txEl>
                                          </p:spTgt>
                                        </p:tgtEl>
                                        <p:attrNameLst>
                                          <p:attrName>style.visibility</p:attrName>
                                        </p:attrNameLst>
                                      </p:cBhvr>
                                      <p:to>
                                        <p:strVal val="visible"/>
                                      </p:to>
                                    </p:set>
                                    <p:animEffect transition="in" filter="fade">
                                      <p:cBhvr>
                                        <p:cTn id="30" dur="2000"/>
                                        <p:tgtEl>
                                          <p:spTgt spid="10243">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0243">
                                            <p:txEl>
                                              <p:pRg st="7" end="7"/>
                                            </p:txEl>
                                          </p:spTgt>
                                        </p:tgtEl>
                                        <p:attrNameLst>
                                          <p:attrName>style.visibility</p:attrName>
                                        </p:attrNameLst>
                                      </p:cBhvr>
                                      <p:to>
                                        <p:strVal val="visible"/>
                                      </p:to>
                                    </p:set>
                                    <p:animEffect transition="in" filter="fade">
                                      <p:cBhvr>
                                        <p:cTn id="33" dur="20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P spid="1024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Les obligations fiscales du code des impôts</a:t>
            </a:r>
            <a:endParaRPr lang="fr-FR" sz="2800" b="1" dirty="0"/>
          </a:p>
        </p:txBody>
      </p:sp>
      <p:sp>
        <p:nvSpPr>
          <p:cNvPr id="3" name="Espace réservé du contenu 2"/>
          <p:cNvSpPr>
            <a:spLocks noGrp="1"/>
          </p:cNvSpPr>
          <p:nvPr>
            <p:ph idx="1"/>
          </p:nvPr>
        </p:nvSpPr>
        <p:spPr/>
        <p:txBody>
          <a:bodyPr>
            <a:normAutofit/>
          </a:bodyPr>
          <a:lstStyle/>
          <a:p>
            <a:pPr lvl="0">
              <a:buNone/>
            </a:pPr>
            <a:r>
              <a:rPr lang="fr-FR" sz="2800" dirty="0" smtClean="0"/>
              <a:t>Obligations des compagnies minières</a:t>
            </a:r>
            <a:endParaRPr lang="fr-FR" sz="2400" dirty="0" smtClean="0"/>
          </a:p>
          <a:p>
            <a:pPr>
              <a:buNone/>
            </a:pPr>
            <a:r>
              <a:rPr lang="fr-FR" sz="2400" dirty="0" smtClean="0"/>
              <a:t>-Interdiction </a:t>
            </a:r>
            <a:r>
              <a:rPr lang="fr-FR" sz="2400" dirty="0" smtClean="0"/>
              <a:t>des prix de </a:t>
            </a:r>
            <a:r>
              <a:rPr lang="fr-FR" sz="2400" dirty="0" smtClean="0"/>
              <a:t>transfert;</a:t>
            </a:r>
          </a:p>
          <a:p>
            <a:pPr>
              <a:buNone/>
            </a:pPr>
            <a:r>
              <a:rPr lang="fr-FR" sz="2400" dirty="0" smtClean="0"/>
              <a:t>-interdiction de la pratique de sous capitalisation par la limitation de la déduction des intérêts des emprunts (art28 nouveau  du code des impôts,  </a:t>
            </a:r>
            <a:r>
              <a:rPr lang="fr-FR" sz="2400" dirty="0" smtClean="0">
                <a:solidFill>
                  <a:srgbClr val="FF0000"/>
                </a:solidFill>
              </a:rPr>
              <a:t>article 20 de la loi n°037-2013/AN portant loi de de finances gestion 2014)</a:t>
            </a:r>
            <a:endParaRPr lang="fr-FR" sz="2400" dirty="0" smtClean="0">
              <a:solidFill>
                <a:srgbClr val="FF0000"/>
              </a:solidFill>
            </a:endParaRPr>
          </a:p>
          <a:p>
            <a:r>
              <a:rPr lang="fr-FR" sz="2400" dirty="0" smtClean="0"/>
              <a:t>Application des normes comptables </a:t>
            </a:r>
            <a:r>
              <a:rPr lang="fr-FR" sz="2400" dirty="0" smtClean="0"/>
              <a:t>internationales;</a:t>
            </a:r>
            <a:endParaRPr lang="fr-FR" sz="2400" dirty="0" smtClean="0"/>
          </a:p>
          <a:p>
            <a:r>
              <a:rPr lang="fr-FR" sz="2400" dirty="0" smtClean="0"/>
              <a:t>L'application générale des normes minières internationales, les normes SFI, </a:t>
            </a:r>
            <a:endParaRPr lang="fr-FR"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395288" y="228600"/>
            <a:ext cx="8370887" cy="990600"/>
          </a:xfrm>
          <a:solidFill>
            <a:schemeClr val="accent4">
              <a:lumMod val="40000"/>
              <a:lumOff val="60000"/>
            </a:schemeClr>
          </a:solidFill>
        </p:spPr>
        <p:txBody>
          <a:bodyPr>
            <a:normAutofit fontScale="90000"/>
          </a:bodyPr>
          <a:lstStyle/>
          <a:p>
            <a:pPr eaLnBrk="1" fontAlgn="auto" hangingPunct="1">
              <a:spcAft>
                <a:spcPts val="0"/>
              </a:spcAft>
              <a:defRPr/>
            </a:pPr>
            <a:r>
              <a:rPr lang="fr-FR" sz="4000" b="1" dirty="0" smtClean="0">
                <a:solidFill>
                  <a:schemeClr val="tx1"/>
                </a:solidFill>
              </a:rPr>
              <a:t/>
            </a:r>
            <a:br>
              <a:rPr lang="fr-FR" sz="4000" b="1" dirty="0" smtClean="0">
                <a:solidFill>
                  <a:schemeClr val="tx1"/>
                </a:solidFill>
              </a:rPr>
            </a:br>
            <a:r>
              <a:rPr lang="fr-FR" sz="4000" b="1" dirty="0" smtClean="0">
                <a:solidFill>
                  <a:schemeClr val="tx1"/>
                </a:solidFill>
              </a:rPr>
              <a:t>LES OBLIGATIONS CONTRACTULLES</a:t>
            </a:r>
            <a:br>
              <a:rPr lang="fr-FR" sz="4000" b="1" dirty="0" smtClean="0">
                <a:solidFill>
                  <a:schemeClr val="tx1"/>
                </a:solidFill>
              </a:rPr>
            </a:br>
            <a:endParaRPr lang="fr-FR" sz="4000" b="1" dirty="0" smtClean="0">
              <a:solidFill>
                <a:schemeClr val="tx1"/>
              </a:solidFill>
            </a:endParaRPr>
          </a:p>
        </p:txBody>
      </p:sp>
      <p:sp>
        <p:nvSpPr>
          <p:cNvPr id="10243" name="Rectangle 3"/>
          <p:cNvSpPr>
            <a:spLocks noGrp="1" noChangeArrowheads="1"/>
          </p:cNvSpPr>
          <p:nvPr>
            <p:ph sz="quarter" idx="1"/>
          </p:nvPr>
        </p:nvSpPr>
        <p:spPr>
          <a:xfrm>
            <a:off x="0" y="1600200"/>
            <a:ext cx="9144000" cy="5257800"/>
          </a:xfrm>
        </p:spPr>
        <p:txBody>
          <a:bodyPr>
            <a:normAutofit/>
          </a:bodyPr>
          <a:lstStyle/>
          <a:p>
            <a:pPr>
              <a:buNone/>
            </a:pPr>
            <a:endParaRPr lang="fr-FR" sz="2400" b="1" dirty="0" smtClean="0"/>
          </a:p>
          <a:p>
            <a:pPr>
              <a:buNone/>
            </a:pPr>
            <a:endParaRPr lang="fr-FR" sz="2400" b="1" dirty="0" smtClean="0"/>
          </a:p>
          <a:p>
            <a:pPr>
              <a:buNone/>
            </a:pPr>
            <a:endParaRPr lang="fr-FR" sz="2400" b="1" dirty="0" smtClean="0"/>
          </a:p>
          <a:p>
            <a:pPr>
              <a:buNone/>
            </a:pPr>
            <a:r>
              <a:rPr lang="fr-FR" sz="2400" b="1" dirty="0" smtClean="0"/>
              <a:t>LES OBLIGATIONS FISCALES NÉES DES CONVENTIONS MINIÈRES</a:t>
            </a:r>
          </a:p>
          <a:p>
            <a:pPr>
              <a:buNone/>
            </a:pPr>
            <a:endParaRPr lang="fr-FR" sz="2400" b="1" dirty="0" smtClean="0"/>
          </a:p>
          <a:p>
            <a:pPr>
              <a:buNone/>
            </a:pPr>
            <a:endParaRPr lang="fr-FR" sz="2400" b="1" dirty="0" smtClean="0"/>
          </a:p>
          <a:p>
            <a:pPr>
              <a:buNone/>
            </a:pPr>
            <a:r>
              <a:rPr lang="fr-FR" sz="2400" b="1" dirty="0" smtClean="0">
                <a:solidFill>
                  <a:srgbClr val="FF0000"/>
                </a:solidFill>
              </a:rPr>
              <a:t>DECRET N°2005-049/PRES/PM/MCE du 03 février 2005 portant adoption de modèles types de convention minière.</a:t>
            </a:r>
          </a:p>
          <a:p>
            <a:pPr>
              <a:buNone/>
            </a:pPr>
            <a:endParaRPr lang="fr-FR"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3" end="3"/>
                                            </p:txEl>
                                          </p:spTgt>
                                        </p:tgtEl>
                                        <p:attrNameLst>
                                          <p:attrName>style.visibility</p:attrName>
                                        </p:attrNameLst>
                                      </p:cBhvr>
                                      <p:to>
                                        <p:strVal val="visible"/>
                                      </p:to>
                                    </p:set>
                                    <p:animEffect transition="in" filter="fade">
                                      <p:cBhvr>
                                        <p:cTn id="12" dur="2000"/>
                                        <p:tgtEl>
                                          <p:spTgt spid="1024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6" end="6"/>
                                            </p:txEl>
                                          </p:spTgt>
                                        </p:tgtEl>
                                        <p:attrNameLst>
                                          <p:attrName>style.visibility</p:attrName>
                                        </p:attrNameLst>
                                      </p:cBhvr>
                                      <p:to>
                                        <p:strVal val="visible"/>
                                      </p:to>
                                    </p:set>
                                    <p:animEffect transition="in" filter="fade">
                                      <p:cBhvr>
                                        <p:cTn id="17" dur="2000"/>
                                        <p:tgtEl>
                                          <p:spTgt spid="10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P spid="1024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LES OBLIGATIONS FISCALES NÉES DES CONVENTIONS MINIÈRES</a:t>
            </a:r>
            <a:endParaRPr lang="fr-FR" sz="2400" b="1" dirty="0"/>
          </a:p>
        </p:txBody>
      </p:sp>
      <p:sp>
        <p:nvSpPr>
          <p:cNvPr id="3" name="Espace réservé du contenu 2"/>
          <p:cNvSpPr>
            <a:spLocks noGrp="1"/>
          </p:cNvSpPr>
          <p:nvPr>
            <p:ph idx="1"/>
          </p:nvPr>
        </p:nvSpPr>
        <p:spPr/>
        <p:txBody>
          <a:bodyPr>
            <a:normAutofit/>
          </a:bodyPr>
          <a:lstStyle/>
          <a:p>
            <a:pPr>
              <a:buNone/>
            </a:pPr>
            <a:r>
              <a:rPr lang="fr-FR" sz="2400" b="1" dirty="0" smtClean="0">
                <a:solidFill>
                  <a:srgbClr val="FF0000"/>
                </a:solidFill>
              </a:rPr>
              <a:t>DECRET N°2005-049/PRES/PM/MCE du 03 février 2005 portant adoption de modèles type de convention minière.</a:t>
            </a:r>
          </a:p>
          <a:p>
            <a:pPr>
              <a:buNone/>
            </a:pPr>
            <a:r>
              <a:rPr lang="fr-FR" sz="2400" b="1" dirty="0" smtClean="0"/>
              <a:t>Article 2. - </a:t>
            </a:r>
            <a:r>
              <a:rPr lang="fr-FR" sz="2400" b="1" dirty="0" smtClean="0"/>
              <a:t>objet de la convention</a:t>
            </a:r>
            <a:endParaRPr lang="fr-FR" sz="2400" b="1" dirty="0" smtClean="0"/>
          </a:p>
          <a:p>
            <a:r>
              <a:rPr lang="fr-FR" sz="2400" dirty="0" smtClean="0"/>
              <a:t>La présente Convention a pour objet de </a:t>
            </a:r>
            <a:r>
              <a:rPr lang="fr-FR" sz="2400" dirty="0" smtClean="0">
                <a:solidFill>
                  <a:srgbClr val="FF0000"/>
                </a:solidFill>
              </a:rPr>
              <a:t>préciser les droits et obligations des parties, définis dans le Code Minier </a:t>
            </a:r>
            <a:r>
              <a:rPr lang="fr-FR" sz="2400" dirty="0" smtClean="0"/>
              <a:t>et de garantir à l’investisseur la stabilité des conditions qu’elle énumère expressément notamment au titre de la fiscalité et de la réglementation des changes.</a:t>
            </a:r>
          </a:p>
          <a:p>
            <a:r>
              <a:rPr lang="fr-FR" sz="2400" dirty="0" smtClean="0">
                <a:solidFill>
                  <a:srgbClr val="FF0000"/>
                </a:solidFill>
              </a:rPr>
              <a:t>Elle ne se substitue pas au Code Minier mais précise éventuellement les dispositions du Code Minier.</a:t>
            </a:r>
          </a:p>
          <a:p>
            <a:pPr>
              <a:buNone/>
            </a:pPr>
            <a:endParaRPr lang="fr-FR"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LES OBLIGATIONS FISCALES NÉES DES CONVENTIONS MINIÈRES</a:t>
            </a:r>
            <a:endParaRPr lang="fr-FR" sz="2400" dirty="0"/>
          </a:p>
        </p:txBody>
      </p:sp>
      <p:sp>
        <p:nvSpPr>
          <p:cNvPr id="3" name="Espace réservé du contenu 2"/>
          <p:cNvSpPr>
            <a:spLocks noGrp="1"/>
          </p:cNvSpPr>
          <p:nvPr>
            <p:ph idx="1"/>
          </p:nvPr>
        </p:nvSpPr>
        <p:spPr/>
        <p:txBody>
          <a:bodyPr>
            <a:normAutofit/>
          </a:bodyPr>
          <a:lstStyle/>
          <a:p>
            <a:pPr>
              <a:buNone/>
            </a:pPr>
            <a:r>
              <a:rPr lang="fr-FR" sz="2400" b="1" dirty="0" smtClean="0"/>
              <a:t>Article 6. - ACHATS ET APPROVISIONNEMENTS</a:t>
            </a:r>
          </a:p>
          <a:p>
            <a:r>
              <a:rPr lang="fr-FR" sz="2400" dirty="0" smtClean="0"/>
              <a:t>L’investisseur, ses Sociétés affiliées et sous-traitants utiliseront autant qu’il est possible des services et matières premières des sources locales ainsi que des produits fabriqués au Burkina Faso dans la mesure où ces services, matières premières et produits sont disponibles à des conditions compétitives, de prix, qualité, garanties et délais de livraison.</a:t>
            </a:r>
          </a:p>
          <a:p>
            <a:pPr>
              <a:buNone/>
            </a:pPr>
            <a:r>
              <a:rPr lang="fr-FR" sz="2400" dirty="0" smtClean="0">
                <a:solidFill>
                  <a:srgbClr val="FF0000"/>
                </a:solidFill>
              </a:rPr>
              <a:t>Questions essentielles de contrôle de cette disposition contractuelle? Moyens de contrôle d’évaluation du respect de cette disposition.</a:t>
            </a:r>
            <a:endParaRPr lang="fr-FR" sz="2400"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LES OBLIGATIONS FISCALES NÉES DES CONVENTIONS MINIÈRES</a:t>
            </a:r>
            <a:endParaRPr lang="fr-FR" sz="2400" dirty="0"/>
          </a:p>
        </p:txBody>
      </p:sp>
      <p:sp>
        <p:nvSpPr>
          <p:cNvPr id="3" name="Espace réservé du contenu 2"/>
          <p:cNvSpPr>
            <a:spLocks noGrp="1"/>
          </p:cNvSpPr>
          <p:nvPr>
            <p:ph idx="1"/>
          </p:nvPr>
        </p:nvSpPr>
        <p:spPr/>
        <p:txBody>
          <a:bodyPr>
            <a:normAutofit lnSpcReduction="10000"/>
          </a:bodyPr>
          <a:lstStyle/>
          <a:p>
            <a:pPr>
              <a:buNone/>
            </a:pPr>
            <a:r>
              <a:rPr lang="fr-FR" sz="2800" dirty="0" smtClean="0">
                <a:solidFill>
                  <a:srgbClr val="FF0000"/>
                </a:solidFill>
              </a:rPr>
              <a:t>Article 14.</a:t>
            </a:r>
          </a:p>
          <a:p>
            <a:r>
              <a:rPr lang="fr-FR" sz="2400" dirty="0" smtClean="0"/>
              <a:t>14.5 – la comptabilité de l’Investisseur sera organisée pour permettre la vérification des dépenses de recherche telles que définies ci-dessus. </a:t>
            </a:r>
          </a:p>
          <a:p>
            <a:r>
              <a:rPr lang="fr-FR" sz="2400" dirty="0" smtClean="0"/>
              <a:t>Article 20: soumis à la réglementation des changes au Burkina Faso. A ce titre et sous réserve du respect des obligations qui lui incombent, notamment en matière de réglementation des changes</a:t>
            </a:r>
          </a:p>
          <a:p>
            <a:pPr>
              <a:buNone/>
            </a:pPr>
            <a:r>
              <a:rPr lang="fr-FR" sz="2400" b="1" dirty="0" smtClean="0">
                <a:solidFill>
                  <a:srgbClr val="FF0000"/>
                </a:solidFill>
              </a:rPr>
              <a:t>Question essentielle</a:t>
            </a:r>
          </a:p>
          <a:p>
            <a:pPr>
              <a:buNone/>
            </a:pPr>
            <a:r>
              <a:rPr lang="fr-FR" sz="2400" b="1" dirty="0" smtClean="0">
                <a:solidFill>
                  <a:srgbClr val="FF0000"/>
                </a:solidFill>
              </a:rPr>
              <a:t>La compétition des obligations prévues par les différents textes qui  ne traitent pas spécifiquement de la matière ( « à césar ce qui est à césar » pour plus d’</a:t>
            </a:r>
            <a:r>
              <a:rPr lang="fr-FR" sz="2400" b="1" dirty="0" err="1" smtClean="0">
                <a:solidFill>
                  <a:srgbClr val="FF0000"/>
                </a:solidFill>
              </a:rPr>
              <a:t>efficcacité</a:t>
            </a:r>
            <a:r>
              <a:rPr lang="fr-FR" sz="2400" b="1" dirty="0" smtClean="0">
                <a:solidFill>
                  <a:srgbClr val="FF0000"/>
                </a:solidFill>
              </a:rPr>
              <a:t>)</a:t>
            </a:r>
            <a:endParaRPr lang="fr-FR" sz="2400" b="1"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LES OBLIGATIONS FISCALES NÉES DES CONVENTIONS MINIÈRES</a:t>
            </a:r>
            <a:endParaRPr lang="fr-FR" sz="2400" dirty="0"/>
          </a:p>
        </p:txBody>
      </p:sp>
      <p:sp>
        <p:nvSpPr>
          <p:cNvPr id="3" name="Espace réservé du contenu 2"/>
          <p:cNvSpPr>
            <a:spLocks noGrp="1"/>
          </p:cNvSpPr>
          <p:nvPr>
            <p:ph idx="1"/>
          </p:nvPr>
        </p:nvSpPr>
        <p:spPr>
          <a:xfrm>
            <a:off x="457200" y="1357298"/>
            <a:ext cx="8229600" cy="5143536"/>
          </a:xfrm>
        </p:spPr>
        <p:txBody>
          <a:bodyPr>
            <a:normAutofit lnSpcReduction="10000"/>
          </a:bodyPr>
          <a:lstStyle/>
          <a:p>
            <a:pPr>
              <a:buNone/>
            </a:pPr>
            <a:r>
              <a:rPr lang="fr-FR" sz="2400" b="1" dirty="0" smtClean="0">
                <a:solidFill>
                  <a:srgbClr val="FF0000"/>
                </a:solidFill>
              </a:rPr>
              <a:t>Article 25. - COMPTABILITE - INSPECTIONS ET RAPPORTS</a:t>
            </a:r>
          </a:p>
          <a:p>
            <a:pPr>
              <a:buNone/>
            </a:pPr>
            <a:r>
              <a:rPr lang="fr-FR" sz="2400" dirty="0" smtClean="0"/>
              <a:t>25.1.- L’investisseur s’engage pour la durée de la présente Convention :</a:t>
            </a:r>
          </a:p>
          <a:p>
            <a:pPr marL="457200" indent="-457200">
              <a:buAutoNum type="alphaLcParenR"/>
            </a:pPr>
            <a:r>
              <a:rPr lang="fr-FR" sz="2400" dirty="0" smtClean="0"/>
              <a:t>A tenir une comptabilité détaillée conformément au plan comptable en vigueur au Burkina Faso accompagnée des pièces justificatives permettant d’en vérifier l’exactitude. </a:t>
            </a:r>
          </a:p>
          <a:p>
            <a:pPr marL="457200" indent="-457200">
              <a:buNone/>
            </a:pPr>
            <a:r>
              <a:rPr lang="fr-FR" sz="2400" dirty="0" smtClean="0"/>
              <a:t>Elle sera ouverte à l’inspection des représentants de l’Etat  spécialement mandatés à cet effet, conformément à la législation en vigueur</a:t>
            </a:r>
            <a:r>
              <a:rPr lang="fr-FR" sz="2400" dirty="0" smtClean="0"/>
              <a:t>. </a:t>
            </a:r>
          </a:p>
          <a:p>
            <a:pPr marL="457200" indent="-457200">
              <a:buNone/>
            </a:pPr>
            <a:r>
              <a:rPr lang="fr-FR" sz="2400" dirty="0" smtClean="0">
                <a:solidFill>
                  <a:srgbClr val="FF0000"/>
                </a:solidFill>
              </a:rPr>
              <a:t>Une obligation moins contraignante que celle prévue par la loi spécifique peut être source de conflit et de perte pour l’Etat: le code des impôts énonce un ensemble de documents comptables exigés pour que la comptabilité soit jugée probante et sincère</a:t>
            </a:r>
            <a:endParaRPr lang="fr-FR" sz="2400" dirty="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LES OBLIGATIONS CONTRACTUELLES</a:t>
            </a:r>
            <a:endParaRPr lang="fr-FR" sz="2800" b="1" dirty="0">
              <a:solidFill>
                <a:srgbClr val="FF0000"/>
              </a:solidFill>
            </a:endParaRPr>
          </a:p>
        </p:txBody>
      </p:sp>
      <p:sp>
        <p:nvSpPr>
          <p:cNvPr id="3" name="Espace réservé du contenu 2"/>
          <p:cNvSpPr>
            <a:spLocks noGrp="1"/>
          </p:cNvSpPr>
          <p:nvPr>
            <p:ph idx="1"/>
          </p:nvPr>
        </p:nvSpPr>
        <p:spPr/>
        <p:txBody>
          <a:bodyPr>
            <a:normAutofit/>
          </a:bodyPr>
          <a:lstStyle/>
          <a:p>
            <a:pPr>
              <a:buNone/>
            </a:pPr>
            <a:r>
              <a:rPr lang="fr-FR" sz="2400" dirty="0" smtClean="0"/>
              <a:t>25.2 - L’investisseur fera vérifier annuellement à ses frais ses états financiers par un cabinet comptable reconnu et autorisé à exercer au Burkina Faso. Le cabinet fera parvenir une copie de ce rapport de vérification au Ministère qui se réserve le droit de procéder à n’importe quel moment à un audit de </a:t>
            </a:r>
            <a:r>
              <a:rPr lang="fr-FR" sz="2400" dirty="0" smtClean="0"/>
              <a:t>l’Investisseur</a:t>
            </a:r>
            <a:r>
              <a:rPr lang="fr-FR" sz="2400" dirty="0" smtClean="0"/>
              <a:t>, par toute institution qui en a les compétences</a:t>
            </a:r>
            <a:r>
              <a:rPr lang="fr-FR" sz="2400" dirty="0" smtClean="0"/>
              <a:t>.</a:t>
            </a:r>
          </a:p>
          <a:p>
            <a:pPr>
              <a:buNone/>
            </a:pPr>
            <a:endParaRPr lang="fr-FR" sz="2400" dirty="0" smtClean="0"/>
          </a:p>
          <a:p>
            <a:pPr>
              <a:buNone/>
            </a:pPr>
            <a:r>
              <a:rPr lang="fr-FR" sz="2400" dirty="0" smtClean="0">
                <a:solidFill>
                  <a:srgbClr val="FF0000"/>
                </a:solidFill>
              </a:rPr>
              <a:t>Question essentielle</a:t>
            </a:r>
          </a:p>
          <a:p>
            <a:pPr>
              <a:buNone/>
            </a:pPr>
            <a:r>
              <a:rPr lang="fr-FR" sz="2400" dirty="0" smtClean="0">
                <a:solidFill>
                  <a:srgbClr val="FF0000"/>
                </a:solidFill>
              </a:rPr>
              <a:t>L’obligation découlant de l’acte uniforme sur les sociétés faisant obligation aux SA de nommer des commissaires aux comptes. </a:t>
            </a:r>
            <a:endParaRPr lang="fr-FR" sz="24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rgbClr val="FF0000"/>
                </a:solidFill>
              </a:rPr>
              <a:t>PLAN DE PRÉSENTATION</a:t>
            </a:r>
            <a:endParaRPr lang="fr-FR" sz="2400" b="1" dirty="0">
              <a:solidFill>
                <a:srgbClr val="FF0000"/>
              </a:solidFill>
            </a:endParaRPr>
          </a:p>
        </p:txBody>
      </p:sp>
      <p:sp>
        <p:nvSpPr>
          <p:cNvPr id="3" name="Espace réservé du contenu 2"/>
          <p:cNvSpPr>
            <a:spLocks noGrp="1"/>
          </p:cNvSpPr>
          <p:nvPr>
            <p:ph idx="1"/>
          </p:nvPr>
        </p:nvSpPr>
        <p:spPr/>
        <p:txBody>
          <a:bodyPr>
            <a:normAutofit/>
          </a:bodyPr>
          <a:lstStyle/>
          <a:p>
            <a:pPr>
              <a:buNone/>
            </a:pPr>
            <a:endParaRPr lang="fr-FR" sz="2400" b="1" dirty="0" smtClean="0">
              <a:solidFill>
                <a:srgbClr val="FF0000"/>
              </a:solidFill>
            </a:endParaRPr>
          </a:p>
          <a:p>
            <a:pPr>
              <a:buNone/>
            </a:pPr>
            <a:endParaRPr lang="fr-FR" sz="2400" b="1" dirty="0" smtClean="0">
              <a:solidFill>
                <a:srgbClr val="FF0000"/>
              </a:solidFill>
            </a:endParaRPr>
          </a:p>
          <a:p>
            <a:pPr algn="ctr">
              <a:buNone/>
            </a:pPr>
            <a:r>
              <a:rPr lang="fr-FR" sz="2400" b="1" dirty="0" smtClean="0">
                <a:solidFill>
                  <a:srgbClr val="FF0000"/>
                </a:solidFill>
              </a:rPr>
              <a:t>PARTIE </a:t>
            </a:r>
            <a:r>
              <a:rPr lang="fr-FR" sz="2400" b="1" dirty="0" smtClean="0">
                <a:solidFill>
                  <a:srgbClr val="FF0000"/>
                </a:solidFill>
              </a:rPr>
              <a:t>II : LES OBLIGATIONS CONTRACTUELLES</a:t>
            </a:r>
          </a:p>
          <a:p>
            <a:pPr>
              <a:buNone/>
            </a:pPr>
            <a:endParaRPr lang="fr-FR" sz="2400" dirty="0" smtClean="0"/>
          </a:p>
          <a:p>
            <a:pPr>
              <a:buNone/>
            </a:pPr>
            <a:r>
              <a:rPr lang="fr-FR" sz="2400" dirty="0" smtClean="0"/>
              <a:t>I </a:t>
            </a:r>
            <a:r>
              <a:rPr lang="fr-FR" sz="2400" dirty="0" smtClean="0"/>
              <a:t>– obligations </a:t>
            </a:r>
            <a:r>
              <a:rPr lang="fr-FR" sz="2400" dirty="0" smtClean="0"/>
              <a:t>fiscales contenues dans le contrat minier</a:t>
            </a:r>
          </a:p>
          <a:p>
            <a:pPr>
              <a:buNone/>
            </a:pPr>
            <a:r>
              <a:rPr lang="fr-FR" sz="2400" dirty="0" smtClean="0"/>
              <a:t>II – les obligations comptables et leurs enjeux</a:t>
            </a:r>
          </a:p>
          <a:p>
            <a:pPr>
              <a:buNone/>
            </a:pPr>
            <a:endParaRPr lang="fr-FR" sz="2400" dirty="0" smtClean="0"/>
          </a:p>
          <a:p>
            <a:pPr>
              <a:buNone/>
            </a:pPr>
            <a:r>
              <a:rPr lang="fr-FR" sz="2800" b="1" dirty="0" smtClean="0">
                <a:solidFill>
                  <a:srgbClr val="FF0000"/>
                </a:solidFill>
              </a:rPr>
              <a:t>Conclusion: quelques questions essentielles, </a:t>
            </a:r>
            <a:r>
              <a:rPr lang="fr-FR" sz="2800" b="1" smtClean="0">
                <a:solidFill>
                  <a:srgbClr val="FF0000"/>
                </a:solidFill>
              </a:rPr>
              <a:t>les perspectives !</a:t>
            </a:r>
            <a:endParaRPr lang="fr-FR" sz="2800" b="1" dirty="0" smtClean="0">
              <a:solidFill>
                <a:srgbClr val="FF0000"/>
              </a:solidFill>
            </a:endParaRPr>
          </a:p>
          <a:p>
            <a:pPr>
              <a:buNone/>
            </a:pPr>
            <a:endParaRPr lang="fr-FR" sz="2400" dirty="0" smtClean="0"/>
          </a:p>
          <a:p>
            <a:pPr>
              <a:buNone/>
            </a:pPr>
            <a:endParaRPr lang="fr-FR" sz="2400" dirty="0" smtClean="0"/>
          </a:p>
          <a:p>
            <a:pPr>
              <a:buNone/>
            </a:pPr>
            <a:endParaRPr lang="fr-FR" sz="2400" dirty="0" smtClean="0"/>
          </a:p>
          <a:p>
            <a:pPr>
              <a:buNone/>
            </a:pPr>
            <a:endParaRPr lang="fr-FR"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rgbClr val="FF0000"/>
                </a:solidFill>
              </a:rPr>
              <a:t>LES OBLIGATIONS COMPTABLES</a:t>
            </a:r>
            <a:endParaRPr lang="fr-FR" sz="2400" b="1" dirty="0">
              <a:solidFill>
                <a:srgbClr val="FF0000"/>
              </a:solidFill>
            </a:endParaRPr>
          </a:p>
        </p:txBody>
      </p:sp>
      <p:sp>
        <p:nvSpPr>
          <p:cNvPr id="3" name="Espace réservé du contenu 2"/>
          <p:cNvSpPr>
            <a:spLocks noGrp="1"/>
          </p:cNvSpPr>
          <p:nvPr>
            <p:ph idx="1"/>
          </p:nvPr>
        </p:nvSpPr>
        <p:spPr>
          <a:xfrm>
            <a:off x="457200" y="1071546"/>
            <a:ext cx="8229600" cy="5429288"/>
          </a:xfrm>
        </p:spPr>
        <p:txBody>
          <a:bodyPr>
            <a:normAutofit fontScale="92500" lnSpcReduction="10000"/>
          </a:bodyPr>
          <a:lstStyle/>
          <a:p>
            <a:pPr>
              <a:spcBef>
                <a:spcPct val="50000"/>
              </a:spcBef>
              <a:buNone/>
            </a:pPr>
            <a:r>
              <a:rPr lang="fr-FR" sz="2400" b="1" dirty="0" smtClean="0">
                <a:solidFill>
                  <a:srgbClr val="008000"/>
                </a:solidFill>
              </a:rPr>
              <a:t>Les enjeux de la règlementation comptable</a:t>
            </a:r>
          </a:p>
          <a:p>
            <a:pPr>
              <a:spcBef>
                <a:spcPct val="50000"/>
              </a:spcBef>
              <a:buNone/>
            </a:pPr>
            <a:r>
              <a:rPr lang="fr-FR" sz="2400" b="1" dirty="0" smtClean="0">
                <a:solidFill>
                  <a:srgbClr val="008000"/>
                </a:solidFill>
              </a:rPr>
              <a:t>L’harmonisation des pratiques</a:t>
            </a:r>
            <a:r>
              <a:rPr lang="fr-FR" sz="2400" dirty="0" smtClean="0"/>
              <a:t> des entreprises et de leurs partenaires (clients, associés, salariés, État, investisseurs…)</a:t>
            </a:r>
          </a:p>
          <a:p>
            <a:pPr>
              <a:spcBef>
                <a:spcPct val="50000"/>
              </a:spcBef>
              <a:buNone/>
            </a:pPr>
            <a:r>
              <a:rPr lang="fr-FR" sz="2400" b="1" dirty="0" smtClean="0">
                <a:solidFill>
                  <a:srgbClr val="008000"/>
                </a:solidFill>
              </a:rPr>
              <a:t>La mesure du résultat</a:t>
            </a:r>
            <a:r>
              <a:rPr lang="fr-FR" sz="2400" dirty="0" smtClean="0"/>
              <a:t> : C’est l’indicateur qui synthétise toutes les opérations menées par une entreprise, qui mesure les variations de son patrimoine, et qui renseigne sur sa santé économique et financière. </a:t>
            </a:r>
          </a:p>
          <a:p>
            <a:pPr>
              <a:spcBef>
                <a:spcPct val="50000"/>
              </a:spcBef>
            </a:pPr>
            <a:r>
              <a:rPr lang="fr-FR" sz="2400" b="1" dirty="0" smtClean="0">
                <a:solidFill>
                  <a:srgbClr val="008000"/>
                </a:solidFill>
              </a:rPr>
              <a:t>La prévention de la fraude :</a:t>
            </a:r>
            <a:r>
              <a:rPr lang="fr-FR" sz="2400" dirty="0" smtClean="0"/>
              <a:t> un phénomène d’envergure internationale. Elle a très souvent entraîné d’importantes pertes financières pour les investisseurs, pertes d’impôts pour l’État, pertes d’emplois pour les salariés, et parfois même les faillites des sociétés concernées.</a:t>
            </a:r>
          </a:p>
          <a:p>
            <a:pPr>
              <a:spcBef>
                <a:spcPct val="50000"/>
              </a:spcBef>
            </a:pPr>
            <a:r>
              <a:rPr lang="fr-FR" sz="2400" dirty="0" smtClean="0"/>
              <a:t>Dans ce contexte la règlementation comptable ce doit de jouer efficacement son rôle de protection des intérêts des différentes parties.</a:t>
            </a:r>
          </a:p>
          <a:p>
            <a:pPr>
              <a:buNone/>
            </a:pPr>
            <a:endParaRPr lang="fr-FR"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t>Les obligations comptables: les enjeux</a:t>
            </a:r>
            <a:endParaRPr lang="fr-FR" sz="2400" dirty="0"/>
          </a:p>
        </p:txBody>
      </p:sp>
      <p:sp>
        <p:nvSpPr>
          <p:cNvPr id="3" name="Espace réservé du contenu 2"/>
          <p:cNvSpPr>
            <a:spLocks noGrp="1"/>
          </p:cNvSpPr>
          <p:nvPr>
            <p:ph idx="1"/>
          </p:nvPr>
        </p:nvSpPr>
        <p:spPr>
          <a:xfrm>
            <a:off x="457200" y="1600200"/>
            <a:ext cx="8229600" cy="4900634"/>
          </a:xfrm>
        </p:spPr>
        <p:txBody>
          <a:bodyPr>
            <a:normAutofit fontScale="92500" lnSpcReduction="10000"/>
          </a:bodyPr>
          <a:lstStyle/>
          <a:p>
            <a:pPr>
              <a:spcBef>
                <a:spcPct val="50000"/>
              </a:spcBef>
            </a:pPr>
            <a:r>
              <a:rPr lang="fr-FR" sz="2800" b="1" dirty="0" smtClean="0">
                <a:solidFill>
                  <a:srgbClr val="008000"/>
                </a:solidFill>
              </a:rPr>
              <a:t>a) Des avancées incontestables</a:t>
            </a:r>
          </a:p>
          <a:p>
            <a:pPr>
              <a:spcBef>
                <a:spcPct val="50000"/>
              </a:spcBef>
              <a:buFontTx/>
              <a:buChar char="-"/>
            </a:pPr>
            <a:r>
              <a:rPr lang="fr-FR" sz="2400" dirty="0" smtClean="0"/>
              <a:t> Une réponse à la demande d’information des utilisateurs multiples; </a:t>
            </a:r>
          </a:p>
          <a:p>
            <a:pPr>
              <a:spcBef>
                <a:spcPct val="50000"/>
              </a:spcBef>
              <a:buFontTx/>
              <a:buChar char="-"/>
            </a:pPr>
            <a:r>
              <a:rPr lang="fr-FR" sz="2400" dirty="0" smtClean="0"/>
              <a:t> Une bonne comparabilité des états financiers d’un pays à l’autre et d’un secteur à l’autre;</a:t>
            </a:r>
          </a:p>
          <a:p>
            <a:pPr>
              <a:spcBef>
                <a:spcPct val="50000"/>
              </a:spcBef>
              <a:buFontTx/>
              <a:buChar char="-"/>
            </a:pPr>
            <a:r>
              <a:rPr lang="fr-FR" sz="2400" dirty="0" smtClean="0"/>
              <a:t> Il facilite l’accès aux marchés de capitaux de la BRVM à Abidjan, de la BVMAC à Libreville et de la Douala Stock Exchange;</a:t>
            </a:r>
          </a:p>
          <a:p>
            <a:pPr>
              <a:spcBef>
                <a:spcPct val="50000"/>
              </a:spcBef>
              <a:buFontTx/>
              <a:buChar char="-"/>
            </a:pPr>
            <a:r>
              <a:rPr lang="fr-FR" sz="2400" dirty="0" smtClean="0"/>
              <a:t> Il permet d’apprécier le poids des opérateurs économiques transnationaux dans la région grâce aux techniques de consolidation et de combinaison des comptes;</a:t>
            </a:r>
          </a:p>
          <a:p>
            <a:pPr>
              <a:spcBef>
                <a:spcPct val="50000"/>
              </a:spcBef>
              <a:buFontTx/>
              <a:buChar char="-"/>
            </a:pPr>
            <a:r>
              <a:rPr lang="fr-FR" sz="2400" dirty="0" smtClean="0"/>
              <a:t> Il facilite la collecte des informations économiques pour les analyses statistiques de la comptabilité nationale;</a:t>
            </a:r>
          </a:p>
          <a:p>
            <a:pPr>
              <a:spcBef>
                <a:spcPct val="50000"/>
              </a:spcBef>
              <a:buFontTx/>
              <a:buChar char="-"/>
            </a:pPr>
            <a:r>
              <a:rPr lang="fr-FR" sz="2400" dirty="0" smtClean="0"/>
              <a:t> Il concourt au recouvrement des impôts et taxes</a:t>
            </a:r>
            <a:endParaRPr lang="fr-FR"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t>Les obligations comptables</a:t>
            </a:r>
            <a:endParaRPr lang="fr-FR" sz="2400" dirty="0"/>
          </a:p>
        </p:txBody>
      </p:sp>
      <p:sp>
        <p:nvSpPr>
          <p:cNvPr id="3" name="Espace réservé du contenu 2"/>
          <p:cNvSpPr>
            <a:spLocks noGrp="1"/>
          </p:cNvSpPr>
          <p:nvPr>
            <p:ph idx="1"/>
          </p:nvPr>
        </p:nvSpPr>
        <p:spPr/>
        <p:txBody>
          <a:bodyPr>
            <a:normAutofit/>
          </a:bodyPr>
          <a:lstStyle/>
          <a:p>
            <a:pPr>
              <a:buNone/>
            </a:pPr>
            <a:r>
              <a:rPr lang="fr-CA" sz="2400" dirty="0" smtClean="0"/>
              <a:t>En France par exemple, normes IAS ou non, Plan comptable général ou non, l’impôt sur les bénéfice ou la taxe professionnelle sont basés sur des éléments fixés par la loi fiscale et non par la loi comptable, même s’il existe de nombreux liens entre celles – ci.</a:t>
            </a:r>
            <a:endParaRPr lang="fr-FR" sz="2400" smtClean="0"/>
          </a:p>
          <a:p>
            <a:pPr>
              <a:buNone/>
            </a:pPr>
            <a:endParaRPr lang="fr-FR" sz="2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rgbClr val="FF0000"/>
                </a:solidFill>
              </a:rPr>
              <a:t>CONCLUSION</a:t>
            </a:r>
            <a:endParaRPr lang="fr-FR" sz="3200" b="1" dirty="0">
              <a:solidFill>
                <a:srgbClr val="FF0000"/>
              </a:solidFill>
            </a:endParaRPr>
          </a:p>
        </p:txBody>
      </p:sp>
      <p:sp>
        <p:nvSpPr>
          <p:cNvPr id="3" name="Espace réservé du contenu 2"/>
          <p:cNvSpPr>
            <a:spLocks noGrp="1"/>
          </p:cNvSpPr>
          <p:nvPr>
            <p:ph idx="1"/>
          </p:nvPr>
        </p:nvSpPr>
        <p:spPr>
          <a:xfrm>
            <a:off x="457200" y="1214422"/>
            <a:ext cx="8229600" cy="4911741"/>
          </a:xfrm>
        </p:spPr>
        <p:txBody>
          <a:bodyPr>
            <a:normAutofit/>
          </a:bodyPr>
          <a:lstStyle/>
          <a:p>
            <a:pPr>
              <a:buNone/>
            </a:pPr>
            <a:r>
              <a:rPr lang="fr-FR" sz="2400" b="1" dirty="0" smtClean="0">
                <a:solidFill>
                  <a:srgbClr val="FF0000"/>
                </a:solidFill>
              </a:rPr>
              <a:t>1 -</a:t>
            </a:r>
            <a:r>
              <a:rPr lang="fr-FR" sz="2400" dirty="0" smtClean="0"/>
              <a:t> Quels outils concevoir ou utiliser pour mesurer le degré de respect par le secteur minier de leurs obligations légales et contractuelles?</a:t>
            </a:r>
          </a:p>
          <a:p>
            <a:pPr>
              <a:buNone/>
            </a:pPr>
            <a:r>
              <a:rPr lang="fr-FR" sz="2400" dirty="0" smtClean="0">
                <a:solidFill>
                  <a:srgbClr val="FF0000"/>
                </a:solidFill>
              </a:rPr>
              <a:t>2 - </a:t>
            </a:r>
            <a:r>
              <a:rPr lang="fr-FR" sz="2400" dirty="0" smtClean="0"/>
              <a:t>Quels sont les documents de référence dans lesquels l’information sur le respect des obligations des entreprises est disponible? (rapports d’activités, techniques et comment les exploiter)</a:t>
            </a:r>
          </a:p>
          <a:p>
            <a:pPr>
              <a:buNone/>
            </a:pPr>
            <a:r>
              <a:rPr lang="fr-FR" sz="2400" dirty="0" smtClean="0">
                <a:solidFill>
                  <a:srgbClr val="FF0000"/>
                </a:solidFill>
              </a:rPr>
              <a:t>3 -</a:t>
            </a:r>
            <a:r>
              <a:rPr lang="fr-FR" sz="2400" dirty="0" smtClean="0"/>
              <a:t> Quels sont les indicateurs du non respect des obligations légales et contractuelles par les opérateurs miniers: nombre de permis retirés-nombre d’affaires contentieuses au tribunal- nombre de dossiers devant la cour d’arbitrage-nombre de redressements fiscaux</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rgbClr val="FF0000"/>
                </a:solidFill>
              </a:rPr>
              <a:t>CONCLUSION (suite)</a:t>
            </a:r>
            <a:endParaRPr lang="fr-FR" sz="3200" b="1" dirty="0">
              <a:solidFill>
                <a:srgbClr val="FF0000"/>
              </a:solidFill>
            </a:endParaRPr>
          </a:p>
        </p:txBody>
      </p:sp>
      <p:sp>
        <p:nvSpPr>
          <p:cNvPr id="3" name="Espace réservé du contenu 2"/>
          <p:cNvSpPr>
            <a:spLocks noGrp="1"/>
          </p:cNvSpPr>
          <p:nvPr>
            <p:ph idx="1"/>
          </p:nvPr>
        </p:nvSpPr>
        <p:spPr>
          <a:xfrm>
            <a:off x="457200" y="1214422"/>
            <a:ext cx="8229600" cy="4911741"/>
          </a:xfrm>
        </p:spPr>
        <p:txBody>
          <a:bodyPr>
            <a:normAutofit/>
          </a:bodyPr>
          <a:lstStyle/>
          <a:p>
            <a:pPr>
              <a:buNone/>
            </a:pPr>
            <a:endParaRPr lang="fr-FR" sz="2400" dirty="0" smtClean="0"/>
          </a:p>
          <a:p>
            <a:pPr>
              <a:buNone/>
            </a:pPr>
            <a:r>
              <a:rPr lang="fr-FR" sz="2400" b="1" dirty="0" smtClean="0">
                <a:solidFill>
                  <a:srgbClr val="FF0000"/>
                </a:solidFill>
              </a:rPr>
              <a:t>4 - </a:t>
            </a:r>
            <a:r>
              <a:rPr lang="fr-FR" sz="2400" dirty="0" smtClean="0"/>
              <a:t>Quelles </a:t>
            </a:r>
            <a:r>
              <a:rPr lang="fr-FR" sz="2400" dirty="0" smtClean="0"/>
              <a:t>sont les institutions en charge de veiller au respect des obligations légales et contractuelles des opérateurs miniers?</a:t>
            </a:r>
          </a:p>
          <a:p>
            <a:pPr>
              <a:buNone/>
            </a:pPr>
            <a:r>
              <a:rPr lang="fr-FR" sz="2400" b="1" dirty="0" smtClean="0">
                <a:solidFill>
                  <a:srgbClr val="FF0000"/>
                </a:solidFill>
              </a:rPr>
              <a:t>5 -</a:t>
            </a:r>
            <a:r>
              <a:rPr lang="fr-FR" sz="2400" dirty="0" smtClean="0">
                <a:solidFill>
                  <a:srgbClr val="FF0000"/>
                </a:solidFill>
              </a:rPr>
              <a:t> </a:t>
            </a:r>
            <a:r>
              <a:rPr lang="fr-FR" sz="2400" dirty="0" smtClean="0"/>
              <a:t>Les </a:t>
            </a:r>
            <a:r>
              <a:rPr lang="fr-FR" sz="2400" dirty="0" smtClean="0"/>
              <a:t>résultats atteints par ces structures à ce jour (les inspection techniques, BNAF, Brigades diverse, CNLF)</a:t>
            </a:r>
          </a:p>
          <a:p>
            <a:pPr>
              <a:buNone/>
            </a:pPr>
            <a:r>
              <a:rPr lang="fr-FR" sz="2400" b="1" dirty="0" smtClean="0">
                <a:solidFill>
                  <a:srgbClr val="FF0000"/>
                </a:solidFill>
              </a:rPr>
              <a:t>6 - </a:t>
            </a:r>
            <a:r>
              <a:rPr lang="fr-FR" sz="2400" dirty="0" smtClean="0"/>
              <a:t>La </a:t>
            </a:r>
            <a:r>
              <a:rPr lang="fr-FR" sz="2400" dirty="0" smtClean="0"/>
              <a:t>réflexion peut être menée vers un observatoire</a:t>
            </a:r>
            <a:r>
              <a:rPr lang="fr-FR" sz="2400" dirty="0" smtClean="0"/>
              <a:t>? Sans empiéter sur les compétences de l’Etat</a:t>
            </a:r>
            <a:endParaRPr lang="fr-FR" sz="24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rgbClr val="FF0000"/>
                </a:solidFill>
              </a:rPr>
              <a:t>CONCLUSION </a:t>
            </a:r>
            <a:r>
              <a:rPr lang="fr-FR" sz="2000" b="1" dirty="0" smtClean="0">
                <a:solidFill>
                  <a:srgbClr val="FF0000"/>
                </a:solidFill>
              </a:rPr>
              <a:t>(suite)</a:t>
            </a:r>
            <a:endParaRPr lang="fr-FR" sz="3200" b="1" dirty="0">
              <a:solidFill>
                <a:srgbClr val="FF0000"/>
              </a:solidFill>
            </a:endParaRPr>
          </a:p>
        </p:txBody>
      </p:sp>
      <p:sp>
        <p:nvSpPr>
          <p:cNvPr id="3" name="Espace réservé du contenu 2"/>
          <p:cNvSpPr>
            <a:spLocks noGrp="1"/>
          </p:cNvSpPr>
          <p:nvPr>
            <p:ph idx="1"/>
          </p:nvPr>
        </p:nvSpPr>
        <p:spPr>
          <a:xfrm>
            <a:off x="457200" y="1214422"/>
            <a:ext cx="8229600" cy="4911741"/>
          </a:xfrm>
        </p:spPr>
        <p:txBody>
          <a:bodyPr>
            <a:normAutofit/>
          </a:bodyPr>
          <a:lstStyle/>
          <a:p>
            <a:pPr>
              <a:buNone/>
            </a:pPr>
            <a:endParaRPr lang="fr-FR" sz="2400" dirty="0" smtClean="0"/>
          </a:p>
          <a:p>
            <a:pPr>
              <a:buNone/>
            </a:pPr>
            <a:r>
              <a:rPr lang="fr-FR" sz="2400" b="1" dirty="0" smtClean="0">
                <a:solidFill>
                  <a:srgbClr val="FF0000"/>
                </a:solidFill>
              </a:rPr>
              <a:t>7 -</a:t>
            </a:r>
            <a:r>
              <a:rPr lang="fr-FR" sz="2400" dirty="0" smtClean="0"/>
              <a:t> Quel </a:t>
            </a:r>
            <a:r>
              <a:rPr lang="fr-FR" sz="2400" dirty="0" smtClean="0"/>
              <a:t>est l’impact du </a:t>
            </a:r>
            <a:r>
              <a:rPr lang="fr-FR" sz="2400" dirty="0" smtClean="0"/>
              <a:t>non respect des obligations légales et contractuelles sur le reste de l’économie:  budgétaire /économique/social/civisme </a:t>
            </a:r>
            <a:r>
              <a:rPr lang="fr-FR" sz="2400" dirty="0" smtClean="0"/>
              <a:t>fiscal.</a:t>
            </a:r>
            <a:endParaRPr lang="fr-FR" sz="2400" dirty="0" smtClean="0"/>
          </a:p>
          <a:p>
            <a:pPr>
              <a:buNone/>
            </a:pPr>
            <a:r>
              <a:rPr lang="fr-FR" sz="2400" b="1" dirty="0" smtClean="0">
                <a:solidFill>
                  <a:srgbClr val="FF0000"/>
                </a:solidFill>
              </a:rPr>
              <a:t>8 -</a:t>
            </a:r>
            <a:r>
              <a:rPr lang="fr-FR" sz="2400" dirty="0" smtClean="0"/>
              <a:t> Quel peut être le rôle de la société civile dans la veille et la pratique d’alerte </a:t>
            </a:r>
            <a:r>
              <a:rPr lang="fr-FR" sz="2400" dirty="0" smtClean="0"/>
              <a:t>pour les cas de </a:t>
            </a:r>
            <a:r>
              <a:rPr lang="fr-FR" sz="2400" dirty="0" smtClean="0"/>
              <a:t>non respect des obligations par les opérateurs miniers: des cas qui sont survenus et dans quel </a:t>
            </a:r>
            <a:r>
              <a:rPr lang="fr-FR" sz="2400" dirty="0" smtClean="0"/>
              <a:t>secteur autre que les mines?</a:t>
            </a:r>
            <a:endParaRPr lang="fr-F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rgbClr val="FF0000"/>
                </a:solidFill>
              </a:rPr>
              <a:t>INTRODUCTION</a:t>
            </a:r>
            <a:endParaRPr lang="fr-FR" sz="2400" b="1" dirty="0">
              <a:solidFill>
                <a:srgbClr val="FF0000"/>
              </a:solidFill>
            </a:endParaRPr>
          </a:p>
        </p:txBody>
      </p:sp>
      <p:sp>
        <p:nvSpPr>
          <p:cNvPr id="3" name="Espace réservé du contenu 2"/>
          <p:cNvSpPr>
            <a:spLocks noGrp="1"/>
          </p:cNvSpPr>
          <p:nvPr>
            <p:ph idx="1"/>
          </p:nvPr>
        </p:nvSpPr>
        <p:spPr>
          <a:xfrm>
            <a:off x="457200" y="1285860"/>
            <a:ext cx="8229600" cy="5357850"/>
          </a:xfrm>
        </p:spPr>
        <p:txBody>
          <a:bodyPr>
            <a:normAutofit/>
          </a:bodyPr>
          <a:lstStyle/>
          <a:p>
            <a:pPr marL="320040" indent="-320040" algn="just">
              <a:buNone/>
              <a:defRPr/>
            </a:pPr>
            <a:r>
              <a:rPr lang="fr-FR" sz="2400" dirty="0" smtClean="0"/>
              <a:t>Le </a:t>
            </a:r>
            <a:r>
              <a:rPr lang="fr-FR" sz="2400" dirty="0" smtClean="0">
                <a:solidFill>
                  <a:srgbClr val="FF0000"/>
                </a:solidFill>
              </a:rPr>
              <a:t>système fiscal burkinabé est déclaratif:</a:t>
            </a:r>
            <a:r>
              <a:rPr lang="fr-FR" sz="2400" dirty="0" smtClean="0"/>
              <a:t> mais droit de contrôle de l’administration fiscale à posteriori.</a:t>
            </a:r>
          </a:p>
          <a:p>
            <a:pPr marL="320040" indent="-320040" algn="just">
              <a:lnSpc>
                <a:spcPct val="90000"/>
              </a:lnSpc>
              <a:buNone/>
              <a:defRPr/>
            </a:pPr>
            <a:r>
              <a:rPr lang="fr-FR" sz="2400" dirty="0" smtClean="0"/>
              <a:t>- impose aux contribuables de connaître leurs obligations fiscales et de maîtriser les éléments de procédure fiscale sous peine de sanctions. </a:t>
            </a:r>
          </a:p>
          <a:p>
            <a:pPr marL="320040" indent="-320040" algn="just">
              <a:buNone/>
              <a:defRPr/>
            </a:pPr>
            <a:r>
              <a:rPr lang="fr-FR" sz="2400" dirty="0" smtClean="0"/>
              <a:t>Les entreprises relevant de régimes fiscaux dérogatoires du droit commun, les projets miniers, ONG et organismes n’échappent pas à ces contraintes. </a:t>
            </a:r>
          </a:p>
          <a:p>
            <a:pPr marL="320040" indent="-320040" algn="just">
              <a:buNone/>
              <a:defRPr/>
            </a:pPr>
            <a:r>
              <a:rPr lang="fr-FR" sz="2400" dirty="0" smtClean="0">
                <a:solidFill>
                  <a:srgbClr val="FF0000"/>
                </a:solidFill>
              </a:rPr>
              <a:t>Elles </a:t>
            </a:r>
            <a:r>
              <a:rPr lang="fr-FR" sz="2400" dirty="0" smtClean="0">
                <a:solidFill>
                  <a:srgbClr val="FF0000"/>
                </a:solidFill>
              </a:rPr>
              <a:t>sont des partenaires privilégiés pour la mobilisation des recettes fiscales et à ce titre des obligations fiscales sont à leur charge.</a:t>
            </a:r>
            <a:r>
              <a:rPr lang="fr-FR" sz="1200" dirty="0" smtClean="0">
                <a:solidFill>
                  <a:srgbClr val="FF0000"/>
                </a:solidFill>
              </a:rPr>
              <a:t> </a:t>
            </a:r>
          </a:p>
          <a:p>
            <a:pPr>
              <a:buNone/>
            </a:pPr>
            <a:endParaRPr lang="fr-FR" sz="2400" dirty="0" smtClean="0"/>
          </a:p>
          <a:p>
            <a:pPr>
              <a:buNone/>
            </a:pPr>
            <a:endParaRPr lang="fr-F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rgbClr val="FF0000"/>
                </a:solidFill>
              </a:rPr>
              <a:t>INTRODUCTION</a:t>
            </a:r>
            <a:endParaRPr lang="fr-FR" sz="2400" b="1" dirty="0">
              <a:solidFill>
                <a:srgbClr val="FF0000"/>
              </a:solidFill>
            </a:endParaRPr>
          </a:p>
        </p:txBody>
      </p:sp>
      <p:sp>
        <p:nvSpPr>
          <p:cNvPr id="3" name="Espace réservé du contenu 2"/>
          <p:cNvSpPr>
            <a:spLocks noGrp="1"/>
          </p:cNvSpPr>
          <p:nvPr>
            <p:ph idx="1"/>
          </p:nvPr>
        </p:nvSpPr>
        <p:spPr>
          <a:xfrm>
            <a:off x="457200" y="1285860"/>
            <a:ext cx="8229600" cy="4840303"/>
          </a:xfrm>
        </p:spPr>
        <p:txBody>
          <a:bodyPr>
            <a:normAutofit/>
          </a:bodyPr>
          <a:lstStyle/>
          <a:p>
            <a:pPr>
              <a:buNone/>
            </a:pPr>
            <a:r>
              <a:rPr lang="fr-FR" sz="2400" b="1" dirty="0" smtClean="0">
                <a:solidFill>
                  <a:srgbClr val="FF0000"/>
                </a:solidFill>
              </a:rPr>
              <a:t>Concepts et enjeux</a:t>
            </a:r>
          </a:p>
          <a:p>
            <a:pPr>
              <a:buNone/>
            </a:pPr>
            <a:endParaRPr lang="fr-FR" sz="2400" dirty="0" smtClean="0"/>
          </a:p>
          <a:p>
            <a:pPr>
              <a:buNone/>
            </a:pPr>
            <a:r>
              <a:rPr lang="fr-FR" sz="2400" b="1" dirty="0" smtClean="0"/>
              <a:t>Le respect de la règle fiscale </a:t>
            </a:r>
            <a:r>
              <a:rPr lang="fr-FR" sz="2400" dirty="0" smtClean="0"/>
              <a:t>:</a:t>
            </a:r>
          </a:p>
          <a:p>
            <a:pPr>
              <a:buNone/>
            </a:pPr>
            <a:r>
              <a:rPr lang="fr-FR" sz="2400" dirty="0" smtClean="0"/>
              <a:t>-</a:t>
            </a:r>
            <a:r>
              <a:rPr lang="fr-FR" sz="2400" dirty="0" smtClean="0"/>
              <a:t> </a:t>
            </a:r>
            <a:r>
              <a:rPr lang="fr-FR" sz="2400" dirty="0" smtClean="0"/>
              <a:t>conformité des décisions fiscales de l'entreprise à la législation et à la réglementation fiscales auxquelles celle-ci est soumise. </a:t>
            </a:r>
          </a:p>
          <a:p>
            <a:pPr>
              <a:buNone/>
            </a:pPr>
            <a:r>
              <a:rPr lang="fr-FR" sz="2400" dirty="0" smtClean="0"/>
              <a:t>Le respect de la règle fiscale contribue à l'exactitude des états financiers et donc à l'amélioration de la qualité de l'information comptable mise à la disposition de l'entreprise et des tiers.</a:t>
            </a:r>
          </a:p>
          <a:p>
            <a:pPr lvl="0">
              <a:buNone/>
            </a:pPr>
            <a:r>
              <a:rPr lang="fr-FR" sz="2400" dirty="0" smtClean="0"/>
              <a:t>A côté de règles impératives, un certain nombre de dispositions laissent au contribuable la possibilité d'exercer des options. </a:t>
            </a:r>
          </a:p>
          <a:p>
            <a:pPr>
              <a:buNone/>
            </a:pPr>
            <a:endParaRPr lang="fr-FR" sz="2400" dirty="0" smtClean="0"/>
          </a:p>
          <a:p>
            <a:pPr>
              <a:buNone/>
            </a:pPr>
            <a:endParaRPr lang="fr-F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rgbClr val="FF0000"/>
                </a:solidFill>
              </a:rPr>
              <a:t>INTRODUCTION </a:t>
            </a:r>
            <a:endParaRPr lang="fr-FR" sz="2400" b="1" dirty="0">
              <a:solidFill>
                <a:srgbClr val="FF0000"/>
              </a:solidFill>
            </a:endParaRPr>
          </a:p>
        </p:txBody>
      </p:sp>
      <p:sp>
        <p:nvSpPr>
          <p:cNvPr id="3" name="Espace réservé du contenu 2"/>
          <p:cNvSpPr>
            <a:spLocks noGrp="1"/>
          </p:cNvSpPr>
          <p:nvPr>
            <p:ph idx="1"/>
          </p:nvPr>
        </p:nvSpPr>
        <p:spPr/>
        <p:txBody>
          <a:bodyPr>
            <a:normAutofit/>
          </a:bodyPr>
          <a:lstStyle/>
          <a:p>
            <a:pPr>
              <a:buNone/>
            </a:pPr>
            <a:r>
              <a:rPr lang="fr-FR" sz="2400" b="1" dirty="0" smtClean="0">
                <a:solidFill>
                  <a:srgbClr val="FF0000"/>
                </a:solidFill>
              </a:rPr>
              <a:t>Concepts et enjeux</a:t>
            </a:r>
          </a:p>
          <a:p>
            <a:pPr>
              <a:buNone/>
            </a:pPr>
            <a:endParaRPr lang="fr-FR" sz="2400" b="1" dirty="0" smtClean="0">
              <a:solidFill>
                <a:srgbClr val="FF0000"/>
              </a:solidFill>
            </a:endParaRPr>
          </a:p>
          <a:p>
            <a:pPr>
              <a:buNone/>
            </a:pPr>
            <a:r>
              <a:rPr lang="fr-FR" sz="2400" b="1" dirty="0" smtClean="0">
                <a:solidFill>
                  <a:srgbClr val="FF0000"/>
                </a:solidFill>
              </a:rPr>
              <a:t>La </a:t>
            </a:r>
            <a:r>
              <a:rPr lang="fr-FR" sz="2400" b="1" dirty="0" smtClean="0">
                <a:solidFill>
                  <a:srgbClr val="FF0000"/>
                </a:solidFill>
              </a:rPr>
              <a:t>fiscalité aujourd’hui:</a:t>
            </a:r>
          </a:p>
          <a:p>
            <a:pPr>
              <a:buNone/>
            </a:pPr>
            <a:r>
              <a:rPr lang="fr-FR" sz="2400" dirty="0" smtClean="0"/>
              <a:t>c’est les nombreux textes internationaux, régionaux, nationaux, Code des impôts,	 doctrine administrative, jurisprudence les instructions administratives ;</a:t>
            </a:r>
          </a:p>
          <a:p>
            <a:pPr>
              <a:buNone/>
            </a:pPr>
            <a:r>
              <a:rPr lang="fr-FR" sz="2400" dirty="0" smtClean="0"/>
              <a:t> c’est aussi les opérations d’assiette, de déclaration, de perception, de retenue, de reversement de l’impôt qui sont mises à la charge de l’entreprise sans son consentement et  d’acceptation des contrôles </a:t>
            </a:r>
            <a:r>
              <a:rPr lang="fr-FR" sz="2400" dirty="0" smtClean="0"/>
              <a:t>effectués par les administrations en charge du contrôle.</a:t>
            </a:r>
            <a:endParaRPr lang="fr-FR" sz="2400" dirty="0" smtClean="0"/>
          </a:p>
          <a:p>
            <a:pPr>
              <a:buNone/>
            </a:pPr>
            <a:endParaRPr lang="fr-F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rgbClr val="FF0000"/>
                </a:solidFill>
              </a:rPr>
              <a:t>INTRODUCTION </a:t>
            </a:r>
            <a:endParaRPr lang="fr-FR" sz="2400" b="1" dirty="0">
              <a:solidFill>
                <a:srgbClr val="FF0000"/>
              </a:solidFill>
            </a:endParaRPr>
          </a:p>
        </p:txBody>
      </p:sp>
      <p:sp>
        <p:nvSpPr>
          <p:cNvPr id="3" name="Espace réservé du contenu 2"/>
          <p:cNvSpPr>
            <a:spLocks noGrp="1"/>
          </p:cNvSpPr>
          <p:nvPr>
            <p:ph idx="1"/>
          </p:nvPr>
        </p:nvSpPr>
        <p:spPr/>
        <p:txBody>
          <a:bodyPr>
            <a:normAutofit lnSpcReduction="10000"/>
          </a:bodyPr>
          <a:lstStyle/>
          <a:p>
            <a:pPr>
              <a:buNone/>
            </a:pPr>
            <a:r>
              <a:rPr lang="fr-FR" sz="2400" b="1" dirty="0" smtClean="0">
                <a:solidFill>
                  <a:srgbClr val="FF0000"/>
                </a:solidFill>
              </a:rPr>
              <a:t>Concepts et enjeux</a:t>
            </a:r>
          </a:p>
          <a:p>
            <a:pPr>
              <a:buNone/>
            </a:pPr>
            <a:endParaRPr lang="fr-FR" sz="2400" b="1" dirty="0" smtClean="0">
              <a:solidFill>
                <a:srgbClr val="FF0000"/>
              </a:solidFill>
            </a:endParaRPr>
          </a:p>
          <a:p>
            <a:pPr>
              <a:buNone/>
            </a:pPr>
            <a:r>
              <a:rPr lang="fr-FR" sz="2400" b="1" dirty="0" smtClean="0">
                <a:solidFill>
                  <a:srgbClr val="FF0000"/>
                </a:solidFill>
              </a:rPr>
              <a:t>Le suivi du respect des obligations légales et contractuelles</a:t>
            </a:r>
          </a:p>
          <a:p>
            <a:pPr>
              <a:buNone/>
            </a:pPr>
            <a:endParaRPr lang="fr-FR" sz="2400" dirty="0" smtClean="0"/>
          </a:p>
          <a:p>
            <a:pPr>
              <a:buNone/>
            </a:pPr>
            <a:r>
              <a:rPr lang="fr-FR" sz="2400" dirty="0" smtClean="0"/>
              <a:t>De quelles obligations parle </a:t>
            </a:r>
            <a:r>
              <a:rPr lang="fr-FR" sz="2400" dirty="0" err="1" smtClean="0"/>
              <a:t>t-on</a:t>
            </a:r>
            <a:r>
              <a:rPr lang="fr-FR" sz="2400" dirty="0" smtClean="0"/>
              <a:t> en matière de fiscalité?</a:t>
            </a:r>
          </a:p>
          <a:p>
            <a:pPr>
              <a:buNone/>
            </a:pPr>
            <a:r>
              <a:rPr lang="fr-FR" sz="2400" dirty="0" smtClean="0"/>
              <a:t>Qui doit suivre (question institutionnelle et organisationnelle)?</a:t>
            </a:r>
          </a:p>
          <a:p>
            <a:pPr>
              <a:buNone/>
            </a:pPr>
            <a:r>
              <a:rPr lang="fr-FR" sz="2400" dirty="0" smtClean="0"/>
              <a:t>Quelles sont les procédures de suivi et dans quel référentiel on les trouve ?</a:t>
            </a:r>
          </a:p>
          <a:p>
            <a:pPr>
              <a:buNone/>
            </a:pPr>
            <a:r>
              <a:rPr lang="fr-FR" sz="2400" dirty="0" smtClean="0"/>
              <a:t>Quels sont les organes de suivi et lesquels sont habilitées à le faire?</a:t>
            </a:r>
          </a:p>
          <a:p>
            <a:pPr>
              <a:buNone/>
            </a:pPr>
            <a:r>
              <a:rPr lang="fr-FR" sz="2400" dirty="0" smtClean="0"/>
              <a:t>Et après le suivi? Que fait on?</a:t>
            </a:r>
            <a:endParaRPr lang="fr-FR" sz="2400" dirty="0" smtClean="0"/>
          </a:p>
          <a:p>
            <a:pPr>
              <a:buNone/>
            </a:pPr>
            <a:endParaRPr lang="fr-F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OBLIGATIONS DES CONTRIBUABLES</a:t>
            </a:r>
            <a:r>
              <a:rPr lang="fr-FR" sz="2400" dirty="0" smtClean="0"/>
              <a:t/>
            </a:r>
            <a:br>
              <a:rPr lang="fr-FR" sz="2400" dirty="0" smtClean="0"/>
            </a:br>
            <a:endParaRPr lang="fr-FR" sz="2400" dirty="0"/>
          </a:p>
        </p:txBody>
      </p:sp>
      <p:sp>
        <p:nvSpPr>
          <p:cNvPr id="3" name="Espace réservé du contenu 2"/>
          <p:cNvSpPr>
            <a:spLocks noGrp="1"/>
          </p:cNvSpPr>
          <p:nvPr>
            <p:ph idx="1"/>
          </p:nvPr>
        </p:nvSpPr>
        <p:spPr/>
        <p:txBody>
          <a:bodyPr/>
          <a:lstStyle/>
          <a:p>
            <a:pPr>
              <a:buNone/>
            </a:pPr>
            <a:endParaRPr lang="fr-FR" dirty="0" smtClean="0"/>
          </a:p>
          <a:p>
            <a:pPr>
              <a:buNone/>
            </a:pPr>
            <a:endParaRPr lang="fr-FR" dirty="0" smtClean="0"/>
          </a:p>
          <a:p>
            <a:pPr>
              <a:buNone/>
            </a:pPr>
            <a:endParaRPr lang="fr-FR" dirty="0" smtClean="0"/>
          </a:p>
          <a:p>
            <a:pPr algn="ctr">
              <a:buNone/>
            </a:pPr>
            <a:r>
              <a:rPr lang="fr-FR" b="1" dirty="0" smtClean="0"/>
              <a:t>I - QUELLES SONT LES OBLIGATIONS LEGALES?</a:t>
            </a:r>
          </a:p>
          <a:p>
            <a:pPr>
              <a:buNone/>
            </a:pPr>
            <a:endParaRPr lang="fr-FR" sz="2400" dirty="0" smtClean="0"/>
          </a:p>
          <a:p>
            <a:pPr>
              <a:buNone/>
            </a:pPr>
            <a:r>
              <a:rPr lang="fr-FR" sz="2400" dirty="0" smtClean="0"/>
              <a:t>A – les obligations générales du code des impôts</a:t>
            </a:r>
          </a:p>
          <a:p>
            <a:pPr>
              <a:buNone/>
            </a:pPr>
            <a:r>
              <a:rPr lang="fr-FR" sz="2400" dirty="0" smtClean="0"/>
              <a:t>B – les obligations spécifiques du code des impôts</a:t>
            </a:r>
          </a:p>
          <a:p>
            <a:pPr>
              <a:buNone/>
            </a:pPr>
            <a:r>
              <a:rPr lang="fr-FR" sz="2400" dirty="0" smtClean="0"/>
              <a:t>C – les obligations dérivant du code minier</a:t>
            </a:r>
            <a:endParaRPr lang="fr-F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sz="quarter" idx="1"/>
          </p:nvPr>
        </p:nvSpPr>
        <p:spPr>
          <a:xfrm>
            <a:off x="0" y="1268413"/>
            <a:ext cx="9144000" cy="5589587"/>
          </a:xfrm>
        </p:spPr>
        <p:txBody>
          <a:bodyPr>
            <a:normAutofit lnSpcReduction="10000"/>
          </a:bodyPr>
          <a:lstStyle/>
          <a:p>
            <a:pPr marL="320040" indent="-320040" eaLnBrk="1" fontAlgn="auto" hangingPunct="1">
              <a:spcAft>
                <a:spcPts val="0"/>
              </a:spcAft>
              <a:buFont typeface="Wingdings"/>
              <a:buChar char=""/>
              <a:defRPr/>
            </a:pPr>
            <a:endParaRPr lang="fr-FR" sz="2400" dirty="0" smtClean="0"/>
          </a:p>
          <a:p>
            <a:pPr algn="just">
              <a:buNone/>
            </a:pPr>
            <a:r>
              <a:rPr lang="fr-FR" sz="2400" dirty="0" smtClean="0"/>
              <a:t>La Société </a:t>
            </a:r>
            <a:r>
              <a:rPr lang="fr-FR" sz="2400" dirty="0" smtClean="0"/>
              <a:t>de recherche, d’Exploitation </a:t>
            </a:r>
            <a:r>
              <a:rPr lang="fr-FR" sz="2400" dirty="0" smtClean="0"/>
              <a:t>Minière, constituée sous forme de </a:t>
            </a:r>
            <a:r>
              <a:rPr lang="fr-FR" sz="2400" b="1" dirty="0" smtClean="0"/>
              <a:t>Société Anonyme </a:t>
            </a:r>
            <a:r>
              <a:rPr lang="fr-FR" sz="2400" dirty="0" smtClean="0"/>
              <a:t>(SA</a:t>
            </a:r>
            <a:r>
              <a:rPr lang="fr-FR" sz="2400" dirty="0" smtClean="0"/>
              <a:t>), unipersonnelle, entreprise individuelle </a:t>
            </a:r>
            <a:r>
              <a:rPr lang="fr-FR" sz="2400" dirty="0" smtClean="0"/>
              <a:t>est régie par les dispositions pertinentes:</a:t>
            </a:r>
          </a:p>
          <a:p>
            <a:pPr algn="just">
              <a:buFont typeface="Wingdings" pitchFamily="2" charset="2"/>
              <a:buChar char="ü"/>
            </a:pPr>
            <a:r>
              <a:rPr lang="fr-FR" sz="2400" dirty="0" smtClean="0"/>
              <a:t>de l’Acte Uniforme de l’OHADA </a:t>
            </a:r>
            <a:r>
              <a:rPr lang="fr-FR" sz="2400" dirty="0" smtClean="0">
                <a:solidFill>
                  <a:srgbClr val="FF0000"/>
                </a:solidFill>
              </a:rPr>
              <a:t>(Organisation pour l’Harmonisation en Afrique du Droit des Affaires</a:t>
            </a:r>
            <a:r>
              <a:rPr lang="fr-FR" sz="2400" dirty="0" smtClean="0"/>
              <a:t>) relatif </a:t>
            </a:r>
            <a:r>
              <a:rPr lang="fr-FR" sz="2400" dirty="0" smtClean="0"/>
              <a:t>au Droit des Sociétés Commerciales et du Groupement d’Intérêt Economique;</a:t>
            </a:r>
          </a:p>
          <a:p>
            <a:pPr algn="just">
              <a:buFont typeface="Wingdings" pitchFamily="2" charset="2"/>
              <a:buChar char="ü"/>
            </a:pPr>
            <a:r>
              <a:rPr lang="fr-FR" sz="2400" dirty="0" smtClean="0"/>
              <a:t>de l’Acte Uniforme relatif au Droit Comptable OHADA, qui fonde le système comptable SYSCOA;</a:t>
            </a:r>
          </a:p>
          <a:p>
            <a:pPr algn="just">
              <a:buFont typeface="Wingdings" pitchFamily="2" charset="2"/>
              <a:buChar char="ü"/>
            </a:pPr>
            <a:r>
              <a:rPr lang="fr-FR" sz="2400" dirty="0" smtClean="0"/>
              <a:t>du Code Général des Impôts et du Code des Douanes;</a:t>
            </a:r>
          </a:p>
          <a:p>
            <a:pPr algn="just">
              <a:buFont typeface="Wingdings" pitchFamily="2" charset="2"/>
              <a:buChar char="ü"/>
            </a:pPr>
            <a:r>
              <a:rPr lang="fr-FR" sz="2400" dirty="0" smtClean="0"/>
              <a:t>du Code Minier, assorti d’une Convention d’Etablissement.</a:t>
            </a:r>
          </a:p>
          <a:p>
            <a:pPr algn="just">
              <a:buNone/>
            </a:pPr>
            <a:r>
              <a:rPr lang="fr-FR" sz="2400" dirty="0" smtClean="0"/>
              <a:t>Il découle de ces textes des obligations auxquels les entreprises minières doivent se conformer.</a:t>
            </a:r>
          </a:p>
          <a:p>
            <a:pPr marL="320040" indent="-320040" algn="just" eaLnBrk="1" fontAlgn="auto" hangingPunct="1">
              <a:spcAft>
                <a:spcPts val="0"/>
              </a:spcAft>
              <a:buNone/>
              <a:defRPr/>
            </a:pPr>
            <a:r>
              <a:rPr lang="fr-FR" sz="2400" dirty="0" smtClean="0"/>
              <a:t>.</a:t>
            </a:r>
          </a:p>
        </p:txBody>
      </p:sp>
      <p:sp>
        <p:nvSpPr>
          <p:cNvPr id="3" name="Rectangle 4"/>
          <p:cNvSpPr>
            <a:spLocks noChangeArrowheads="1"/>
          </p:cNvSpPr>
          <p:nvPr/>
        </p:nvSpPr>
        <p:spPr bwMode="auto">
          <a:xfrm>
            <a:off x="304800" y="228600"/>
            <a:ext cx="8659813" cy="584200"/>
          </a:xfrm>
          <a:prstGeom prst="rect">
            <a:avLst/>
          </a:prstGeom>
          <a:solidFill>
            <a:schemeClr val="accent2">
              <a:lumMod val="20000"/>
              <a:lumOff val="80000"/>
            </a:schemeClr>
          </a:solidFill>
          <a:ln w="9525">
            <a:noFill/>
            <a:miter lim="800000"/>
            <a:headEnd/>
            <a:tailEnd/>
          </a:ln>
        </p:spPr>
        <p:txBody>
          <a:bodyPr>
            <a:spAutoFit/>
          </a:bodyPr>
          <a:lstStyle/>
          <a:p>
            <a:pPr algn="ctr">
              <a:defRPr/>
            </a:pPr>
            <a:r>
              <a:rPr lang="fr-FR" sz="3200" b="1" dirty="0"/>
              <a:t>OBLIGATIONS DES CONTRIBUABLES</a:t>
            </a:r>
            <a:endParaRPr lang="fr-FR"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1676</TotalTime>
  <Words>2506</Words>
  <PresentationFormat>Affichage à l'écran (4:3)</PresentationFormat>
  <Paragraphs>347</Paragraphs>
  <Slides>35</Slides>
  <Notes>5</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Thème Office</vt:lpstr>
      <vt:lpstr>  LE RESPECT DES OBLIGATIONS LEGALES ET CONTRACTUELLES DANS LE SECTEUR MINIER  LOIS FISCALES- MINIERES/CONVENTIONS MINIERERES   Centre National de presse Norbert ZONGO   15 et 16 janvier 2014   </vt:lpstr>
      <vt:lpstr>PLAN DE PRÉSENTATION</vt:lpstr>
      <vt:lpstr>PLAN DE PRÉSENTATION</vt:lpstr>
      <vt:lpstr>INTRODUCTION</vt:lpstr>
      <vt:lpstr>INTRODUCTION</vt:lpstr>
      <vt:lpstr>INTRODUCTION </vt:lpstr>
      <vt:lpstr>INTRODUCTION </vt:lpstr>
      <vt:lpstr>OBLIGATIONS DES CONTRIBUABLES </vt:lpstr>
      <vt:lpstr>Diapositive 9</vt:lpstr>
      <vt:lpstr>Diapositive 10</vt:lpstr>
      <vt:lpstr>LA REVUE DES OBLIGATIONS GENERALES </vt:lpstr>
      <vt:lpstr>A - LA DECLARATION D’EXISTENCE </vt:lpstr>
      <vt:lpstr>B - L’OBLIGATION D’IMMATRICULATION </vt:lpstr>
      <vt:lpstr>C - L’OBLIGATION DE REPONDRE AU DROIT DE   COMMUNICATION DE L’ADMINISTRATION </vt:lpstr>
      <vt:lpstr> LA REVUE DES OBLIGATIONS SPECIFIQUES </vt:lpstr>
      <vt:lpstr> LA REVUE DES OBLIGATIONS SPECIFIQUES </vt:lpstr>
      <vt:lpstr> LA REVUE DES OBLIGATIONS SPECIFIQUES </vt:lpstr>
      <vt:lpstr> LA REVUE DES OBLIGATIONS SPECIFIQUES </vt:lpstr>
      <vt:lpstr>Diapositive 19</vt:lpstr>
      <vt:lpstr> L'extraction minière est source de recettes budgétaires </vt:lpstr>
      <vt:lpstr> LA REVUE DES OBLIGATIONS SPECIFIQUES </vt:lpstr>
      <vt:lpstr> LA REVUE DES OBLIGATIONS SPECIFIQUES </vt:lpstr>
      <vt:lpstr>Les obligations fiscales du code des impôts</vt:lpstr>
      <vt:lpstr> LES OBLIGATIONS CONTRACTULLES </vt:lpstr>
      <vt:lpstr>LES OBLIGATIONS FISCALES NÉES DES CONVENTIONS MINIÈRES</vt:lpstr>
      <vt:lpstr>LES OBLIGATIONS FISCALES NÉES DES CONVENTIONS MINIÈRES</vt:lpstr>
      <vt:lpstr>LES OBLIGATIONS FISCALES NÉES DES CONVENTIONS MINIÈRES</vt:lpstr>
      <vt:lpstr>LES OBLIGATIONS FISCALES NÉES DES CONVENTIONS MINIÈRES</vt:lpstr>
      <vt:lpstr>LES OBLIGATIONS CONTRACTUELLES</vt:lpstr>
      <vt:lpstr>LES OBLIGATIONS COMPTABLES</vt:lpstr>
      <vt:lpstr>Les obligations comptables: les enjeux</vt:lpstr>
      <vt:lpstr>Les obligations comptables</vt:lpstr>
      <vt:lpstr>CONCLUSION</vt:lpstr>
      <vt:lpstr>CONCLUSION (suite)</vt:lpstr>
      <vt:lpstr>CONCLUSION (suite)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RESPECT DES OBLIGATIONS LEGALES ET CONTRACTUELLES  LOIS MINIERES/CONTRATS MINIERS</dc:title>
  <dc:creator>SOMDA</dc:creator>
  <cp:lastModifiedBy>SOMDA</cp:lastModifiedBy>
  <cp:revision>133</cp:revision>
  <dcterms:created xsi:type="dcterms:W3CDTF">2014-01-06T15:56:45Z</dcterms:created>
  <dcterms:modified xsi:type="dcterms:W3CDTF">2014-01-15T11:29:54Z</dcterms:modified>
</cp:coreProperties>
</file>