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816" r:id="rId4"/>
    <p:sldMasterId id="2147483828" r:id="rId5"/>
    <p:sldMasterId id="2147483840" r:id="rId6"/>
  </p:sldMasterIdLst>
  <p:notesMasterIdLst>
    <p:notesMasterId r:id="rId46"/>
  </p:notesMasterIdLst>
  <p:handoutMasterIdLst>
    <p:handoutMasterId r:id="rId47"/>
  </p:handoutMasterIdLst>
  <p:sldIdLst>
    <p:sldId id="548" r:id="rId7"/>
    <p:sldId id="350" r:id="rId8"/>
    <p:sldId id="345" r:id="rId9"/>
    <p:sldId id="451" r:id="rId10"/>
    <p:sldId id="453" r:id="rId11"/>
    <p:sldId id="456" r:id="rId12"/>
    <p:sldId id="457" r:id="rId13"/>
    <p:sldId id="460" r:id="rId14"/>
    <p:sldId id="459" r:id="rId15"/>
    <p:sldId id="461" r:id="rId16"/>
    <p:sldId id="462" r:id="rId17"/>
    <p:sldId id="463" r:id="rId18"/>
    <p:sldId id="465" r:id="rId19"/>
    <p:sldId id="466" r:id="rId20"/>
    <p:sldId id="536" r:id="rId21"/>
    <p:sldId id="478" r:id="rId22"/>
    <p:sldId id="479" r:id="rId23"/>
    <p:sldId id="480" r:id="rId24"/>
    <p:sldId id="481" r:id="rId25"/>
    <p:sldId id="482" r:id="rId26"/>
    <p:sldId id="483" r:id="rId27"/>
    <p:sldId id="484" r:id="rId28"/>
    <p:sldId id="407" r:id="rId29"/>
    <p:sldId id="429" r:id="rId30"/>
    <p:sldId id="546" r:id="rId31"/>
    <p:sldId id="542" r:id="rId32"/>
    <p:sldId id="444" r:id="rId33"/>
    <p:sldId id="445" r:id="rId34"/>
    <p:sldId id="446" r:id="rId35"/>
    <p:sldId id="447" r:id="rId36"/>
    <p:sldId id="500" r:id="rId37"/>
    <p:sldId id="502" r:id="rId38"/>
    <p:sldId id="504" r:id="rId39"/>
    <p:sldId id="512" r:id="rId40"/>
    <p:sldId id="543" r:id="rId41"/>
    <p:sldId id="547" r:id="rId42"/>
    <p:sldId id="534" r:id="rId43"/>
    <p:sldId id="347" r:id="rId44"/>
    <p:sldId id="296" r:id="rId45"/>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81" d="100"/>
          <a:sy n="81" d="100"/>
        </p:scale>
        <p:origin x="10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094BA827-DD33-4564-B558-92A4FAF5166C}" type="datetimeFigureOut">
              <a:rPr lang="fr-FR" smtClean="0"/>
              <a:t>08/12/2014</a:t>
            </a:fld>
            <a:endParaRPr lang="fr-FR"/>
          </a:p>
        </p:txBody>
      </p:sp>
      <p:sp>
        <p:nvSpPr>
          <p:cNvPr id="4" name="Espace réservé du pied de page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890845FB-C19D-4CF9-8FC7-B82627B2914A}" type="slidenum">
              <a:rPr lang="fr-FR" smtClean="0"/>
              <a:t>‹N°›</a:t>
            </a:fld>
            <a:endParaRPr lang="fr-FR"/>
          </a:p>
        </p:txBody>
      </p:sp>
    </p:spTree>
    <p:extLst>
      <p:ext uri="{BB962C8B-B14F-4D97-AF65-F5344CB8AC3E}">
        <p14:creationId xmlns:p14="http://schemas.microsoft.com/office/powerpoint/2010/main" val="1013152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1"/>
            <a:ext cx="2946400" cy="496888"/>
          </a:xfrm>
          <a:prstGeom prst="rect">
            <a:avLst/>
          </a:prstGeom>
        </p:spPr>
        <p:txBody>
          <a:bodyPr vert="horz" lIns="91440" tIns="45720" rIns="91440" bIns="45720" rtlCol="0"/>
          <a:lstStyle>
            <a:lvl1pPr algn="r">
              <a:defRPr sz="1200"/>
            </a:lvl1pPr>
          </a:lstStyle>
          <a:p>
            <a:fld id="{B9B987E0-2934-4813-99BD-FE238A378262}" type="datetimeFigureOut">
              <a:rPr lang="fr-FR" smtClean="0"/>
              <a:t>08/12/2014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6464"/>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9751"/>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1"/>
            <a:ext cx="2946400" cy="496888"/>
          </a:xfrm>
          <a:prstGeom prst="rect">
            <a:avLst/>
          </a:prstGeom>
        </p:spPr>
        <p:txBody>
          <a:bodyPr vert="horz" lIns="91440" tIns="45720" rIns="91440" bIns="45720" rtlCol="0" anchor="b"/>
          <a:lstStyle>
            <a:lvl1pPr algn="r">
              <a:defRPr sz="1200"/>
            </a:lvl1pPr>
          </a:lstStyle>
          <a:p>
            <a:fld id="{E0992AEC-1C9C-45F1-AEC4-9963956A0AA2}" type="slidenum">
              <a:rPr lang="fr-FR" smtClean="0"/>
              <a:t>‹N°›</a:t>
            </a:fld>
            <a:endParaRPr lang="fr-FR"/>
          </a:p>
        </p:txBody>
      </p:sp>
    </p:spTree>
    <p:extLst>
      <p:ext uri="{BB962C8B-B14F-4D97-AF65-F5344CB8AC3E}">
        <p14:creationId xmlns:p14="http://schemas.microsoft.com/office/powerpoint/2010/main" val="413656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4747846" y="9481276"/>
            <a:ext cx="2048209" cy="499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277" indent="-289722" eaLnBrk="0" hangingPunct="0">
              <a:spcBef>
                <a:spcPct val="30000"/>
              </a:spcBef>
              <a:defRPr sz="1200">
                <a:solidFill>
                  <a:schemeClr val="tx1"/>
                </a:solidFill>
                <a:latin typeface="Arial" charset="0"/>
                <a:cs typeface="Arial" charset="0"/>
              </a:defRPr>
            </a:lvl2pPr>
            <a:lvl3pPr marL="1158888" indent="-231778" eaLnBrk="0" hangingPunct="0">
              <a:spcBef>
                <a:spcPct val="30000"/>
              </a:spcBef>
              <a:defRPr sz="1200">
                <a:solidFill>
                  <a:schemeClr val="tx1"/>
                </a:solidFill>
                <a:latin typeface="Arial" charset="0"/>
                <a:cs typeface="Arial" charset="0"/>
              </a:defRPr>
            </a:lvl3pPr>
            <a:lvl4pPr marL="1622443" indent="-231778" eaLnBrk="0" hangingPunct="0">
              <a:spcBef>
                <a:spcPct val="30000"/>
              </a:spcBef>
              <a:defRPr sz="1200">
                <a:solidFill>
                  <a:schemeClr val="tx1"/>
                </a:solidFill>
                <a:latin typeface="Arial" charset="0"/>
                <a:cs typeface="Arial" charset="0"/>
              </a:defRPr>
            </a:lvl4pPr>
            <a:lvl5pPr marL="2085998" indent="-231778" eaLnBrk="0" hangingPunct="0">
              <a:spcBef>
                <a:spcPct val="30000"/>
              </a:spcBef>
              <a:defRPr sz="1200">
                <a:solidFill>
                  <a:schemeClr val="tx1"/>
                </a:solidFill>
                <a:latin typeface="Arial" charset="0"/>
                <a:cs typeface="Arial" charset="0"/>
              </a:defRPr>
            </a:lvl5pPr>
            <a:lvl6pPr marL="2549553" indent="-231778" algn="r" rtl="1" eaLnBrk="0" fontAlgn="base" hangingPunct="0">
              <a:spcBef>
                <a:spcPct val="30000"/>
              </a:spcBef>
              <a:spcAft>
                <a:spcPct val="0"/>
              </a:spcAft>
              <a:defRPr sz="1200">
                <a:solidFill>
                  <a:schemeClr val="tx1"/>
                </a:solidFill>
                <a:latin typeface="Arial" charset="0"/>
                <a:cs typeface="Arial" charset="0"/>
              </a:defRPr>
            </a:lvl6pPr>
            <a:lvl7pPr marL="3013108" indent="-231778" algn="r" rtl="1" eaLnBrk="0" fontAlgn="base" hangingPunct="0">
              <a:spcBef>
                <a:spcPct val="30000"/>
              </a:spcBef>
              <a:spcAft>
                <a:spcPct val="0"/>
              </a:spcAft>
              <a:defRPr sz="1200">
                <a:solidFill>
                  <a:schemeClr val="tx1"/>
                </a:solidFill>
                <a:latin typeface="Arial" charset="0"/>
                <a:cs typeface="Arial" charset="0"/>
              </a:defRPr>
            </a:lvl7pPr>
            <a:lvl8pPr marL="3476663" indent="-231778" algn="r" rtl="1" eaLnBrk="0" fontAlgn="base" hangingPunct="0">
              <a:spcBef>
                <a:spcPct val="30000"/>
              </a:spcBef>
              <a:spcAft>
                <a:spcPct val="0"/>
              </a:spcAft>
              <a:defRPr sz="1200">
                <a:solidFill>
                  <a:schemeClr val="tx1"/>
                </a:solidFill>
                <a:latin typeface="Arial" charset="0"/>
                <a:cs typeface="Arial" charset="0"/>
              </a:defRPr>
            </a:lvl8pPr>
            <a:lvl9pPr marL="3940218" indent="-231778" algn="r" rtl="1" eaLnBrk="0" fontAlgn="base" hangingPunct="0">
              <a:spcBef>
                <a:spcPct val="30000"/>
              </a:spcBef>
              <a:spcAft>
                <a:spcPct val="0"/>
              </a:spcAft>
              <a:defRPr sz="1200">
                <a:solidFill>
                  <a:schemeClr val="tx1"/>
                </a:solidFill>
                <a:latin typeface="Arial" charset="0"/>
                <a:cs typeface="Arial" charset="0"/>
              </a:defRPr>
            </a:lvl9pPr>
          </a:lstStyle>
          <a:p>
            <a:pPr algn="r" rtl="1" eaLnBrk="1" fontAlgn="base" hangingPunct="1">
              <a:spcBef>
                <a:spcPct val="0"/>
              </a:spcBef>
              <a:spcAft>
                <a:spcPct val="0"/>
              </a:spcAft>
            </a:pPr>
            <a:fld id="{C2ABF097-EDB6-442F-85F3-CD9AB2FDB738}" type="slidenum">
              <a:rPr lang="fr-FR" altLang="fr-FR" smtClean="0">
                <a:solidFill>
                  <a:prstClr val="black"/>
                </a:solidFill>
              </a:rPr>
              <a:pPr algn="r" rtl="1" eaLnBrk="1" fontAlgn="base" hangingPunct="1">
                <a:spcBef>
                  <a:spcPct val="0"/>
                </a:spcBef>
                <a:spcAft>
                  <a:spcPct val="0"/>
                </a:spcAft>
              </a:pPr>
              <a:t>24</a:t>
            </a:fld>
            <a:endParaRPr lang="fr-FR" altLang="fr-FR" smtClean="0">
              <a:solidFill>
                <a:prstClr val="black"/>
              </a:solidFill>
            </a:endParaRPr>
          </a:p>
        </p:txBody>
      </p:sp>
      <p:sp>
        <p:nvSpPr>
          <p:cNvPr id="27651" name="Rectangle 2"/>
          <p:cNvSpPr>
            <a:spLocks noGrp="1" noRot="1" noChangeAspect="1" noChangeArrowheads="1" noTextEdit="1"/>
          </p:cNvSpPr>
          <p:nvPr>
            <p:ph type="sldImg"/>
          </p:nvPr>
        </p:nvSpPr>
        <p:spPr>
          <a:xfrm>
            <a:off x="906463" y="750888"/>
            <a:ext cx="4984750" cy="3740150"/>
          </a:xfrm>
          <a:ln/>
        </p:spPr>
      </p:sp>
      <p:sp>
        <p:nvSpPr>
          <p:cNvPr id="27652" name="Rectangle 3"/>
          <p:cNvSpPr>
            <a:spLocks noGrp="1" noChangeArrowheads="1"/>
          </p:cNvSpPr>
          <p:nvPr>
            <p:ph type="body" idx="1"/>
          </p:nvPr>
        </p:nvSpPr>
        <p:spPr>
          <a:xfrm>
            <a:off x="680254" y="4741444"/>
            <a:ext cx="5437168" cy="4491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Tree>
    <p:extLst>
      <p:ext uri="{BB962C8B-B14F-4D97-AF65-F5344CB8AC3E}">
        <p14:creationId xmlns:p14="http://schemas.microsoft.com/office/powerpoint/2010/main" val="237924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xfrm>
            <a:off x="525463" y="565150"/>
            <a:ext cx="5883275" cy="4413250"/>
          </a:xfrm>
          <a:noFill/>
          <a:ln>
            <a:solidFill>
              <a:srgbClr val="000000"/>
            </a:solidFill>
            <a:miter lim="800000"/>
            <a:headEnd/>
            <a:tailEnd/>
          </a:ln>
        </p:spPr>
      </p:sp>
      <p:sp>
        <p:nvSpPr>
          <p:cNvPr id="69635" name="Espace réservé du numéro de diapositive 3"/>
          <p:cNvSpPr>
            <a:spLocks noGrp="1"/>
          </p:cNvSpPr>
          <p:nvPr>
            <p:ph type="sldNum" sz="quarter" idx="5"/>
          </p:nvPr>
        </p:nvSpPr>
        <p:spPr bwMode="auto">
          <a:noFill/>
          <a:ln>
            <a:miter lim="800000"/>
            <a:headEnd/>
            <a:tailEnd/>
          </a:ln>
        </p:spPr>
        <p:txBody>
          <a:bodyPr/>
          <a:lstStyle/>
          <a:p>
            <a:fld id="{2B0CF290-BE17-426D-86AC-76C4E4C5B28C}" type="slidenum">
              <a:rPr lang="fr-FR" altLang="fr-FR"/>
              <a:pPr/>
              <a:t>26</a:t>
            </a:fld>
            <a:endParaRPr lang="fr-FR" altLang="fr-FR"/>
          </a:p>
        </p:txBody>
      </p:sp>
      <p:sp>
        <p:nvSpPr>
          <p:cNvPr id="69636" name="Espace réservé des commentaires 3"/>
          <p:cNvSpPr>
            <a:spLocks noGrp="1"/>
          </p:cNvSpPr>
          <p:nvPr>
            <p:ph type="body" idx="1"/>
          </p:nvPr>
        </p:nvSpPr>
        <p:spPr bwMode="auto">
          <a:noFill/>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48484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0992AEC-1C9C-45F1-AEC4-9963956A0AA2}" type="slidenum">
              <a:rPr lang="fr-FR" smtClean="0"/>
              <a:t>27</a:t>
            </a:fld>
            <a:endParaRPr lang="fr-FR"/>
          </a:p>
        </p:txBody>
      </p:sp>
    </p:spTree>
    <p:extLst>
      <p:ext uri="{BB962C8B-B14F-4D97-AF65-F5344CB8AC3E}">
        <p14:creationId xmlns:p14="http://schemas.microsoft.com/office/powerpoint/2010/main" val="296931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2F1E892-C7D3-4474-A58D-964F93BD8816}"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337433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0992AEC-1C9C-45F1-AEC4-9963956A0AA2}" type="slidenum">
              <a:rPr lang="fr-FR" smtClean="0"/>
              <a:t>38</a:t>
            </a:fld>
            <a:endParaRPr lang="fr-FR"/>
          </a:p>
        </p:txBody>
      </p:sp>
    </p:spTree>
    <p:extLst>
      <p:ext uri="{BB962C8B-B14F-4D97-AF65-F5344CB8AC3E}">
        <p14:creationId xmlns:p14="http://schemas.microsoft.com/office/powerpoint/2010/main" val="240496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0992AEC-1C9C-45F1-AEC4-9963956A0AA2}" type="slidenum">
              <a:rPr lang="fr-FR" smtClean="0"/>
              <a:t>39</a:t>
            </a:fld>
            <a:endParaRPr lang="fr-FR"/>
          </a:p>
        </p:txBody>
      </p:sp>
    </p:spTree>
    <p:extLst>
      <p:ext uri="{BB962C8B-B14F-4D97-AF65-F5344CB8AC3E}">
        <p14:creationId xmlns:p14="http://schemas.microsoft.com/office/powerpoint/2010/main" val="88234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F437941-3EB0-4114-AD45-AD5AC30D6923}" type="datetime1">
              <a:rPr lang="fr-FR" smtClean="0"/>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99252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8C5E0BE-6670-4C5D-959C-6CB00BB59C66}" type="datetime1">
              <a:rPr lang="fr-FR" smtClean="0"/>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324515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A9D37A-66D0-416E-A50B-E49B7F43C99C}" type="datetime1">
              <a:rPr lang="fr-FR" smtClean="0"/>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80186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335" y="6205753"/>
            <a:ext cx="7792135" cy="65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81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181433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202" y="4407402"/>
            <a:ext cx="7772943" cy="1362097"/>
          </a:xfrm>
        </p:spPr>
        <p:txBody>
          <a:bodyPr anchor="t"/>
          <a:lstStyle>
            <a:lvl1pPr algn="l">
              <a:defRPr sz="342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202" y="2907058"/>
            <a:ext cx="7772943" cy="1500322"/>
          </a:xfrm>
        </p:spPr>
        <p:txBody>
          <a:bodyPr anchor="b"/>
          <a:lstStyle>
            <a:lvl1pPr marL="0" indent="0">
              <a:buNone/>
              <a:defRPr sz="1796"/>
            </a:lvl1pPr>
            <a:lvl2pPr marL="390186" indent="0">
              <a:buNone/>
              <a:defRPr sz="1539"/>
            </a:lvl2pPr>
            <a:lvl3pPr marL="780375" indent="0">
              <a:buNone/>
              <a:defRPr sz="1368"/>
            </a:lvl3pPr>
            <a:lvl4pPr marL="1170567" indent="0">
              <a:buNone/>
              <a:defRPr sz="1197"/>
            </a:lvl4pPr>
            <a:lvl5pPr marL="1560757" indent="0">
              <a:buNone/>
              <a:defRPr sz="1197"/>
            </a:lvl5pPr>
            <a:lvl6pPr marL="1950947" indent="0">
              <a:buNone/>
              <a:defRPr sz="1197"/>
            </a:lvl6pPr>
            <a:lvl7pPr marL="2341137" indent="0">
              <a:buNone/>
              <a:defRPr sz="1197"/>
            </a:lvl7pPr>
            <a:lvl8pPr marL="2731326" indent="0">
              <a:buNone/>
              <a:defRPr sz="1197"/>
            </a:lvl8pPr>
            <a:lvl9pPr marL="3121513" indent="0">
              <a:buNone/>
              <a:defRPr sz="1197"/>
            </a:lvl9pPr>
          </a:lstStyle>
          <a:p>
            <a:pPr lvl="0"/>
            <a:r>
              <a:rPr lang="fr-FR" smtClean="0"/>
              <a:t>Cliquez pour modifier les styles du texte du masque</a:t>
            </a:r>
          </a:p>
        </p:txBody>
      </p:sp>
    </p:spTree>
    <p:extLst>
      <p:ext uri="{BB962C8B-B14F-4D97-AF65-F5344CB8AC3E}">
        <p14:creationId xmlns:p14="http://schemas.microsoft.com/office/powerpoint/2010/main" val="208481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32" y="1500347"/>
            <a:ext cx="4008644" cy="4351223"/>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07311" y="1500347"/>
            <a:ext cx="4010002" cy="4351223"/>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58044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494" y="275017"/>
            <a:ext cx="8229057" cy="114324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474" y="1534880"/>
            <a:ext cx="4039867" cy="639293"/>
          </a:xfrm>
        </p:spPr>
        <p:txBody>
          <a:bodyPr anchor="b"/>
          <a:lstStyle>
            <a:lvl1pPr marL="0" indent="0">
              <a:buNone/>
              <a:defRPr sz="2052" b="1"/>
            </a:lvl1pPr>
            <a:lvl2pPr marL="390186" indent="0">
              <a:buNone/>
              <a:defRPr sz="1796" b="1"/>
            </a:lvl2pPr>
            <a:lvl3pPr marL="780375" indent="0">
              <a:buNone/>
              <a:defRPr sz="1539" b="1"/>
            </a:lvl3pPr>
            <a:lvl4pPr marL="1170567" indent="0">
              <a:buNone/>
              <a:defRPr sz="1368" b="1"/>
            </a:lvl4pPr>
            <a:lvl5pPr marL="1560757" indent="0">
              <a:buNone/>
              <a:defRPr sz="1368" b="1"/>
            </a:lvl5pPr>
            <a:lvl6pPr marL="1950947" indent="0">
              <a:buNone/>
              <a:defRPr sz="1368" b="1"/>
            </a:lvl6pPr>
            <a:lvl7pPr marL="2341137" indent="0">
              <a:buNone/>
              <a:defRPr sz="1368" b="1"/>
            </a:lvl7pPr>
            <a:lvl8pPr marL="2731326" indent="0">
              <a:buNone/>
              <a:defRPr sz="1368" b="1"/>
            </a:lvl8pPr>
            <a:lvl9pPr marL="3121513" indent="0">
              <a:buNone/>
              <a:defRPr sz="1368"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474" y="2174174"/>
            <a:ext cx="4039867"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307" y="1534880"/>
            <a:ext cx="4041225" cy="639293"/>
          </a:xfrm>
        </p:spPr>
        <p:txBody>
          <a:bodyPr anchor="b"/>
          <a:lstStyle>
            <a:lvl1pPr marL="0" indent="0">
              <a:buNone/>
              <a:defRPr sz="2052" b="1"/>
            </a:lvl1pPr>
            <a:lvl2pPr marL="390186" indent="0">
              <a:buNone/>
              <a:defRPr sz="1796" b="1"/>
            </a:lvl2pPr>
            <a:lvl3pPr marL="780375" indent="0">
              <a:buNone/>
              <a:defRPr sz="1539" b="1"/>
            </a:lvl3pPr>
            <a:lvl4pPr marL="1170567" indent="0">
              <a:buNone/>
              <a:defRPr sz="1368" b="1"/>
            </a:lvl4pPr>
            <a:lvl5pPr marL="1560757" indent="0">
              <a:buNone/>
              <a:defRPr sz="1368" b="1"/>
            </a:lvl5pPr>
            <a:lvl6pPr marL="1950947" indent="0">
              <a:buNone/>
              <a:defRPr sz="1368" b="1"/>
            </a:lvl6pPr>
            <a:lvl7pPr marL="2341137" indent="0">
              <a:buNone/>
              <a:defRPr sz="1368" b="1"/>
            </a:lvl7pPr>
            <a:lvl8pPr marL="2731326" indent="0">
              <a:buNone/>
              <a:defRPr sz="1368" b="1"/>
            </a:lvl8pPr>
            <a:lvl9pPr marL="3121513" indent="0">
              <a:buNone/>
              <a:defRPr sz="1368"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307" y="2174174"/>
            <a:ext cx="4041225"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96648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466034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51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480" y="273576"/>
            <a:ext cx="3008181" cy="1161958"/>
          </a:xfrm>
        </p:spPr>
        <p:txBody>
          <a:bodyPr anchor="b"/>
          <a:lstStyle>
            <a:lvl1pPr algn="l">
              <a:defRPr sz="1796" b="1"/>
            </a:lvl1pPr>
          </a:lstStyle>
          <a:p>
            <a:r>
              <a:rPr lang="fr-FR" smtClean="0"/>
              <a:t>Cliquez pour modifier le style du titre</a:t>
            </a:r>
            <a:endParaRPr lang="fr-FR"/>
          </a:p>
        </p:txBody>
      </p:sp>
      <p:sp>
        <p:nvSpPr>
          <p:cNvPr id="3" name="Espace réservé du contenu 2"/>
          <p:cNvSpPr>
            <a:spLocks noGrp="1"/>
          </p:cNvSpPr>
          <p:nvPr>
            <p:ph idx="1"/>
          </p:nvPr>
        </p:nvSpPr>
        <p:spPr>
          <a:xfrm>
            <a:off x="3575611" y="273571"/>
            <a:ext cx="5110921" cy="5852986"/>
          </a:xfrm>
        </p:spPr>
        <p:txBody>
          <a:bodyPr/>
          <a:lstStyle>
            <a:lvl1pPr>
              <a:defRPr sz="2736"/>
            </a:lvl1pPr>
            <a:lvl2pPr>
              <a:defRPr sz="2480"/>
            </a:lvl2pPr>
            <a:lvl3pPr>
              <a:defRPr sz="2052"/>
            </a:lvl3pPr>
            <a:lvl4pPr>
              <a:defRPr sz="1796"/>
            </a:lvl4pPr>
            <a:lvl5pPr>
              <a:defRPr sz="1796"/>
            </a:lvl5pPr>
            <a:lvl6pPr>
              <a:defRPr sz="1796"/>
            </a:lvl6pPr>
            <a:lvl7pPr>
              <a:defRPr sz="1796"/>
            </a:lvl7pPr>
            <a:lvl8pPr>
              <a:defRPr sz="1796"/>
            </a:lvl8pPr>
            <a:lvl9pPr>
              <a:defRPr sz="1796"/>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480" y="1435554"/>
            <a:ext cx="3008181" cy="4691027"/>
          </a:xfrm>
        </p:spPr>
        <p:txBody>
          <a:bodyPr/>
          <a:lstStyle>
            <a:lvl1pPr marL="0" indent="0">
              <a:buNone/>
              <a:defRPr sz="1197"/>
            </a:lvl1pPr>
            <a:lvl2pPr marL="390186" indent="0">
              <a:buNone/>
              <a:defRPr sz="1112"/>
            </a:lvl2pPr>
            <a:lvl3pPr marL="780375" indent="0">
              <a:buNone/>
              <a:defRPr sz="855"/>
            </a:lvl3pPr>
            <a:lvl4pPr marL="1170567" indent="0">
              <a:buNone/>
              <a:defRPr sz="770"/>
            </a:lvl4pPr>
            <a:lvl5pPr marL="1560757" indent="0">
              <a:buNone/>
              <a:defRPr sz="770"/>
            </a:lvl5pPr>
            <a:lvl6pPr marL="1950947" indent="0">
              <a:buNone/>
              <a:defRPr sz="770"/>
            </a:lvl6pPr>
            <a:lvl7pPr marL="2341137" indent="0">
              <a:buNone/>
              <a:defRPr sz="770"/>
            </a:lvl7pPr>
            <a:lvl8pPr marL="2731326" indent="0">
              <a:buNone/>
              <a:defRPr sz="770"/>
            </a:lvl8pPr>
            <a:lvl9pPr marL="3121513" indent="0">
              <a:buNone/>
              <a:defRPr sz="770"/>
            </a:lvl9pPr>
          </a:lstStyle>
          <a:p>
            <a:pPr lvl="0"/>
            <a:r>
              <a:rPr lang="fr-FR" smtClean="0"/>
              <a:t>Cliquez pour modifier les styles du texte du masque</a:t>
            </a:r>
          </a:p>
        </p:txBody>
      </p:sp>
    </p:spTree>
    <p:extLst>
      <p:ext uri="{BB962C8B-B14F-4D97-AF65-F5344CB8AC3E}">
        <p14:creationId xmlns:p14="http://schemas.microsoft.com/office/powerpoint/2010/main" val="8294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46BF38-6315-40B4-B326-C043610ADCC7}" type="datetime1">
              <a:rPr lang="fr-FR" smtClean="0"/>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2251509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98" y="4800456"/>
            <a:ext cx="5486943" cy="567300"/>
          </a:xfrm>
        </p:spPr>
        <p:txBody>
          <a:bodyPr anchor="b"/>
          <a:lstStyle>
            <a:lvl1pPr algn="l">
              <a:defRPr sz="1796"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1898" y="613376"/>
            <a:ext cx="5486943" cy="4113648"/>
          </a:xfrm>
        </p:spPr>
        <p:txBody>
          <a:bodyPr/>
          <a:lstStyle>
            <a:lvl1pPr marL="0" indent="0">
              <a:buNone/>
              <a:defRPr sz="2736"/>
            </a:lvl1pPr>
            <a:lvl2pPr marL="390186" indent="0">
              <a:buNone/>
              <a:defRPr sz="2480"/>
            </a:lvl2pPr>
            <a:lvl3pPr marL="780375" indent="0">
              <a:buNone/>
              <a:defRPr sz="2052"/>
            </a:lvl3pPr>
            <a:lvl4pPr marL="1170567" indent="0">
              <a:buNone/>
              <a:defRPr sz="1796"/>
            </a:lvl4pPr>
            <a:lvl5pPr marL="1560757" indent="0">
              <a:buNone/>
              <a:defRPr sz="1796"/>
            </a:lvl5pPr>
            <a:lvl6pPr marL="1950947" indent="0">
              <a:buNone/>
              <a:defRPr sz="1796"/>
            </a:lvl6pPr>
            <a:lvl7pPr marL="2341137" indent="0">
              <a:buNone/>
              <a:defRPr sz="1796"/>
            </a:lvl7pPr>
            <a:lvl8pPr marL="2731326" indent="0">
              <a:buNone/>
              <a:defRPr sz="1796"/>
            </a:lvl8pPr>
            <a:lvl9pPr marL="3121513" indent="0">
              <a:buNone/>
              <a:defRPr sz="1796"/>
            </a:lvl9pPr>
          </a:lstStyle>
          <a:p>
            <a:pPr lvl="0"/>
            <a:endParaRPr lang="fr-FR" noProof="0" smtClean="0"/>
          </a:p>
        </p:txBody>
      </p:sp>
      <p:sp>
        <p:nvSpPr>
          <p:cNvPr id="4" name="Espace réservé du texte 3"/>
          <p:cNvSpPr>
            <a:spLocks noGrp="1"/>
          </p:cNvSpPr>
          <p:nvPr>
            <p:ph type="body" sz="half" idx="2"/>
          </p:nvPr>
        </p:nvSpPr>
        <p:spPr>
          <a:xfrm>
            <a:off x="1791898" y="5367757"/>
            <a:ext cx="5486943" cy="804876"/>
          </a:xfrm>
        </p:spPr>
        <p:txBody>
          <a:bodyPr/>
          <a:lstStyle>
            <a:lvl1pPr marL="0" indent="0">
              <a:buNone/>
              <a:defRPr sz="1197"/>
            </a:lvl1pPr>
            <a:lvl2pPr marL="390186" indent="0">
              <a:buNone/>
              <a:defRPr sz="1112"/>
            </a:lvl2pPr>
            <a:lvl3pPr marL="780375" indent="0">
              <a:buNone/>
              <a:defRPr sz="855"/>
            </a:lvl3pPr>
            <a:lvl4pPr marL="1170567" indent="0">
              <a:buNone/>
              <a:defRPr sz="770"/>
            </a:lvl4pPr>
            <a:lvl5pPr marL="1560757" indent="0">
              <a:buNone/>
              <a:defRPr sz="770"/>
            </a:lvl5pPr>
            <a:lvl6pPr marL="1950947" indent="0">
              <a:buNone/>
              <a:defRPr sz="770"/>
            </a:lvl6pPr>
            <a:lvl7pPr marL="2341137" indent="0">
              <a:buNone/>
              <a:defRPr sz="770"/>
            </a:lvl7pPr>
            <a:lvl8pPr marL="2731326" indent="0">
              <a:buNone/>
              <a:defRPr sz="770"/>
            </a:lvl8pPr>
            <a:lvl9pPr marL="3121513" indent="0">
              <a:buNone/>
              <a:defRPr sz="770"/>
            </a:lvl9pPr>
          </a:lstStyle>
          <a:p>
            <a:pPr lvl="0"/>
            <a:r>
              <a:rPr lang="fr-FR" smtClean="0"/>
              <a:t>Cliquez pour modifier les styles du texte du masque</a:t>
            </a:r>
          </a:p>
        </p:txBody>
      </p:sp>
    </p:spTree>
    <p:extLst>
      <p:ext uri="{BB962C8B-B14F-4D97-AF65-F5344CB8AC3E}">
        <p14:creationId xmlns:p14="http://schemas.microsoft.com/office/powerpoint/2010/main" val="3842337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30047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585154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0" y="0"/>
            <a:ext cx="6727682" cy="585154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34200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577026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38256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Tree>
    <p:extLst>
      <p:ext uri="{BB962C8B-B14F-4D97-AF65-F5344CB8AC3E}">
        <p14:creationId xmlns:p14="http://schemas.microsoft.com/office/powerpoint/2010/main" val="25714734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3734" y="2438400"/>
            <a:ext cx="3300589" cy="33909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789" y="2438400"/>
            <a:ext cx="3302000" cy="33909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462604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43909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762849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387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152FF4F-497E-40C5-BED5-3134E95A05FD}" type="datetime1">
              <a:rPr lang="fr-FR" smtClean="0"/>
              <a:t>08/12/2014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2798779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Tree>
    <p:extLst>
      <p:ext uri="{BB962C8B-B14F-4D97-AF65-F5344CB8AC3E}">
        <p14:creationId xmlns:p14="http://schemas.microsoft.com/office/powerpoint/2010/main" val="28131629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Tree>
    <p:extLst>
      <p:ext uri="{BB962C8B-B14F-4D97-AF65-F5344CB8AC3E}">
        <p14:creationId xmlns:p14="http://schemas.microsoft.com/office/powerpoint/2010/main" val="22520430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657434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8333" y="533400"/>
            <a:ext cx="1683456" cy="5295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3734" y="533400"/>
            <a:ext cx="4919133" cy="5295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29182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86934" y="533400"/>
            <a:ext cx="6366933"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83734" y="2438400"/>
            <a:ext cx="3300589"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19789" y="2438400"/>
            <a:ext cx="3302000"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949765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86934" y="533400"/>
            <a:ext cx="6366933"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1083734" y="2438400"/>
            <a:ext cx="3300589" cy="3390900"/>
          </a:xfrm>
        </p:spPr>
        <p:txBody>
          <a:bodyPr/>
          <a:lstStyle/>
          <a:p>
            <a:pPr lvl="0"/>
            <a:endParaRPr lang="en-US" noProof="0" smtClean="0"/>
          </a:p>
        </p:txBody>
      </p:sp>
      <p:sp>
        <p:nvSpPr>
          <p:cNvPr id="4" name="Text Placeholder 3"/>
          <p:cNvSpPr>
            <a:spLocks noGrp="1"/>
          </p:cNvSpPr>
          <p:nvPr>
            <p:ph type="body" sz="half" idx="2"/>
          </p:nvPr>
        </p:nvSpPr>
        <p:spPr>
          <a:xfrm>
            <a:off x="4519789" y="2438400"/>
            <a:ext cx="3302000"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455927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86934" y="533400"/>
            <a:ext cx="6366933"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83734" y="2438400"/>
            <a:ext cx="6738056" cy="3390900"/>
          </a:xfrm>
        </p:spPr>
        <p:txBody>
          <a:bodyPr/>
          <a:lstStyle/>
          <a:p>
            <a:pPr lvl="0"/>
            <a:endParaRPr lang="en-US" noProof="0" smtClean="0"/>
          </a:p>
        </p:txBody>
      </p:sp>
    </p:spTree>
    <p:extLst>
      <p:ext uri="{BB962C8B-B14F-4D97-AF65-F5344CB8AC3E}">
        <p14:creationId xmlns:p14="http://schemas.microsoft.com/office/powerpoint/2010/main" val="86279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86934" y="533400"/>
            <a:ext cx="6366933"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83734" y="2438400"/>
            <a:ext cx="3300589" cy="3390900"/>
          </a:xfrm>
        </p:spPr>
        <p:txBody>
          <a:bodyPr/>
          <a:lstStyle/>
          <a:p>
            <a:pPr lvl="0"/>
            <a:endParaRPr lang="en-US" noProof="0" smtClean="0"/>
          </a:p>
        </p:txBody>
      </p:sp>
      <p:sp>
        <p:nvSpPr>
          <p:cNvPr id="4" name="Text Placeholder 3"/>
          <p:cNvSpPr>
            <a:spLocks noGrp="1"/>
          </p:cNvSpPr>
          <p:nvPr>
            <p:ph type="body" sz="half" idx="2"/>
          </p:nvPr>
        </p:nvSpPr>
        <p:spPr>
          <a:xfrm>
            <a:off x="4519789" y="2438400"/>
            <a:ext cx="3302000"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8266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86934" y="533400"/>
            <a:ext cx="636693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83734" y="2438400"/>
            <a:ext cx="6738056" cy="3390900"/>
          </a:xfrm>
        </p:spPr>
        <p:txBody>
          <a:bodyPr/>
          <a:lstStyle/>
          <a:p>
            <a:pPr lvl="0"/>
            <a:endParaRPr lang="en-US" noProof="0" smtClean="0"/>
          </a:p>
        </p:txBody>
      </p:sp>
    </p:spTree>
    <p:extLst>
      <p:ext uri="{BB962C8B-B14F-4D97-AF65-F5344CB8AC3E}">
        <p14:creationId xmlns:p14="http://schemas.microsoft.com/office/powerpoint/2010/main" val="77802145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667"/>
              </a:lnSpc>
              <a:defRPr sz="2489"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133" b="1" baseline="0">
                <a:solidFill>
                  <a:schemeClr val="bg2"/>
                </a:solidFill>
              </a:defRPr>
            </a:lvl1pPr>
            <a:lvl2pPr>
              <a:buClr>
                <a:schemeClr val="tx1"/>
              </a:buClr>
              <a:buSzPct val="100000"/>
              <a:buFont typeface="Wingdings" pitchFamily="2" charset="2"/>
              <a:buChar char="§"/>
              <a:defRPr sz="1778">
                <a:solidFill>
                  <a:schemeClr val="bg2"/>
                </a:solidFill>
              </a:defRPr>
            </a:lvl2pPr>
            <a:lvl3pPr>
              <a:buClr>
                <a:schemeClr val="tx1"/>
              </a:buClr>
              <a:buSzPct val="100000"/>
              <a:buFont typeface="Arial" pitchFamily="34" charset="0"/>
              <a:buChar char="•"/>
              <a:defRPr sz="1600">
                <a:solidFill>
                  <a:schemeClr val="bg2"/>
                </a:solidFill>
              </a:defRPr>
            </a:lvl3pPr>
            <a:lvl4pPr>
              <a:buClr>
                <a:schemeClr val="tx1"/>
              </a:buClr>
              <a:buSzPct val="70000"/>
              <a:buFont typeface="Courier New" pitchFamily="49" charset="0"/>
              <a:buChar char="o"/>
              <a:defRPr sz="1600" baseline="0">
                <a:solidFill>
                  <a:schemeClr val="bg2"/>
                </a:solidFill>
              </a:defRPr>
            </a:lvl4pPr>
            <a:lvl5pPr>
              <a:buClr>
                <a:schemeClr val="tx1"/>
              </a:buClr>
              <a:buSzPct val="70000"/>
              <a:buFont typeface="Arial" pitchFamily="34" charset="0"/>
              <a:buChar cha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978"/>
              </a:lnSpc>
              <a:buNone/>
              <a:defRPr sz="978"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75829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317853-83F1-42FA-A276-E38473271675}" type="datetime1">
              <a:rPr lang="fr-FR" smtClean="0"/>
              <a:t>08/12/2014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1783727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335" y="6205753"/>
            <a:ext cx="7792135" cy="65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70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150100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202" y="4407402"/>
            <a:ext cx="7772943" cy="1362097"/>
          </a:xfrm>
        </p:spPr>
        <p:txBody>
          <a:bodyPr anchor="t"/>
          <a:lstStyle>
            <a:lvl1pPr algn="l">
              <a:defRPr sz="342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202" y="2907058"/>
            <a:ext cx="7772943" cy="1500322"/>
          </a:xfrm>
        </p:spPr>
        <p:txBody>
          <a:bodyPr anchor="b"/>
          <a:lstStyle>
            <a:lvl1pPr marL="0" indent="0">
              <a:buNone/>
              <a:defRPr sz="1796"/>
            </a:lvl1pPr>
            <a:lvl2pPr marL="390186" indent="0">
              <a:buNone/>
              <a:defRPr sz="1539"/>
            </a:lvl2pPr>
            <a:lvl3pPr marL="780375" indent="0">
              <a:buNone/>
              <a:defRPr sz="1368"/>
            </a:lvl3pPr>
            <a:lvl4pPr marL="1170567" indent="0">
              <a:buNone/>
              <a:defRPr sz="1197"/>
            </a:lvl4pPr>
            <a:lvl5pPr marL="1560757" indent="0">
              <a:buNone/>
              <a:defRPr sz="1197"/>
            </a:lvl5pPr>
            <a:lvl6pPr marL="1950947" indent="0">
              <a:buNone/>
              <a:defRPr sz="1197"/>
            </a:lvl6pPr>
            <a:lvl7pPr marL="2341137" indent="0">
              <a:buNone/>
              <a:defRPr sz="1197"/>
            </a:lvl7pPr>
            <a:lvl8pPr marL="2731326" indent="0">
              <a:buNone/>
              <a:defRPr sz="1197"/>
            </a:lvl8pPr>
            <a:lvl9pPr marL="3121513" indent="0">
              <a:buNone/>
              <a:defRPr sz="1197"/>
            </a:lvl9pPr>
          </a:lstStyle>
          <a:p>
            <a:pPr lvl="0"/>
            <a:r>
              <a:rPr lang="fr-FR" smtClean="0"/>
              <a:t>Cliquez pour modifier les styles du texte du masque</a:t>
            </a:r>
          </a:p>
        </p:txBody>
      </p:sp>
    </p:spTree>
    <p:extLst>
      <p:ext uri="{BB962C8B-B14F-4D97-AF65-F5344CB8AC3E}">
        <p14:creationId xmlns:p14="http://schemas.microsoft.com/office/powerpoint/2010/main" val="828942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32" y="1500347"/>
            <a:ext cx="4008644" cy="4351223"/>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07311" y="1500347"/>
            <a:ext cx="4010002" cy="4351223"/>
          </a:xfrm>
        </p:spPr>
        <p:txBody>
          <a:bodyPr/>
          <a:lstStyle>
            <a:lvl1pPr>
              <a:defRPr sz="2480"/>
            </a:lvl1pPr>
            <a:lvl2pPr>
              <a:defRPr sz="2052"/>
            </a:lvl2pPr>
            <a:lvl3pPr>
              <a:defRPr sz="1796"/>
            </a:lvl3pPr>
            <a:lvl4pPr>
              <a:defRPr sz="1539"/>
            </a:lvl4pPr>
            <a:lvl5pPr>
              <a:defRPr sz="1539"/>
            </a:lvl5pPr>
            <a:lvl6pPr>
              <a:defRPr sz="1539"/>
            </a:lvl6pPr>
            <a:lvl7pPr>
              <a:defRPr sz="1539"/>
            </a:lvl7pPr>
            <a:lvl8pPr>
              <a:defRPr sz="1539"/>
            </a:lvl8pPr>
            <a:lvl9pPr>
              <a:defRPr sz="153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878928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494" y="275017"/>
            <a:ext cx="8229057" cy="114324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474" y="1534880"/>
            <a:ext cx="4039867" cy="639293"/>
          </a:xfrm>
        </p:spPr>
        <p:txBody>
          <a:bodyPr anchor="b"/>
          <a:lstStyle>
            <a:lvl1pPr marL="0" indent="0">
              <a:buNone/>
              <a:defRPr sz="2052" b="1"/>
            </a:lvl1pPr>
            <a:lvl2pPr marL="390186" indent="0">
              <a:buNone/>
              <a:defRPr sz="1796" b="1"/>
            </a:lvl2pPr>
            <a:lvl3pPr marL="780375" indent="0">
              <a:buNone/>
              <a:defRPr sz="1539" b="1"/>
            </a:lvl3pPr>
            <a:lvl4pPr marL="1170567" indent="0">
              <a:buNone/>
              <a:defRPr sz="1368" b="1"/>
            </a:lvl4pPr>
            <a:lvl5pPr marL="1560757" indent="0">
              <a:buNone/>
              <a:defRPr sz="1368" b="1"/>
            </a:lvl5pPr>
            <a:lvl6pPr marL="1950947" indent="0">
              <a:buNone/>
              <a:defRPr sz="1368" b="1"/>
            </a:lvl6pPr>
            <a:lvl7pPr marL="2341137" indent="0">
              <a:buNone/>
              <a:defRPr sz="1368" b="1"/>
            </a:lvl7pPr>
            <a:lvl8pPr marL="2731326" indent="0">
              <a:buNone/>
              <a:defRPr sz="1368" b="1"/>
            </a:lvl8pPr>
            <a:lvl9pPr marL="3121513" indent="0">
              <a:buNone/>
              <a:defRPr sz="1368"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474" y="2174174"/>
            <a:ext cx="4039867"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307" y="1534880"/>
            <a:ext cx="4041225" cy="639293"/>
          </a:xfrm>
        </p:spPr>
        <p:txBody>
          <a:bodyPr anchor="b"/>
          <a:lstStyle>
            <a:lvl1pPr marL="0" indent="0">
              <a:buNone/>
              <a:defRPr sz="2052" b="1"/>
            </a:lvl1pPr>
            <a:lvl2pPr marL="390186" indent="0">
              <a:buNone/>
              <a:defRPr sz="1796" b="1"/>
            </a:lvl2pPr>
            <a:lvl3pPr marL="780375" indent="0">
              <a:buNone/>
              <a:defRPr sz="1539" b="1"/>
            </a:lvl3pPr>
            <a:lvl4pPr marL="1170567" indent="0">
              <a:buNone/>
              <a:defRPr sz="1368" b="1"/>
            </a:lvl4pPr>
            <a:lvl5pPr marL="1560757" indent="0">
              <a:buNone/>
              <a:defRPr sz="1368" b="1"/>
            </a:lvl5pPr>
            <a:lvl6pPr marL="1950947" indent="0">
              <a:buNone/>
              <a:defRPr sz="1368" b="1"/>
            </a:lvl6pPr>
            <a:lvl7pPr marL="2341137" indent="0">
              <a:buNone/>
              <a:defRPr sz="1368" b="1"/>
            </a:lvl7pPr>
            <a:lvl8pPr marL="2731326" indent="0">
              <a:buNone/>
              <a:defRPr sz="1368" b="1"/>
            </a:lvl8pPr>
            <a:lvl9pPr marL="3121513" indent="0">
              <a:buNone/>
              <a:defRPr sz="1368"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307" y="2174174"/>
            <a:ext cx="4041225" cy="3952385"/>
          </a:xfrm>
        </p:spPr>
        <p:txBody>
          <a:bodyPr/>
          <a:lstStyle>
            <a:lvl1pPr>
              <a:defRPr sz="2052"/>
            </a:lvl1pPr>
            <a:lvl2pPr>
              <a:defRPr sz="1796"/>
            </a:lvl2pPr>
            <a:lvl3pPr>
              <a:defRPr sz="1539"/>
            </a:lvl3pPr>
            <a:lvl4pPr>
              <a:defRPr sz="1368"/>
            </a:lvl4pPr>
            <a:lvl5pPr>
              <a:defRPr sz="1368"/>
            </a:lvl5pPr>
            <a:lvl6pPr>
              <a:defRPr sz="1368"/>
            </a:lvl6pPr>
            <a:lvl7pPr>
              <a:defRPr sz="1368"/>
            </a:lvl7pPr>
            <a:lvl8pPr>
              <a:defRPr sz="1368"/>
            </a:lvl8pPr>
            <a:lvl9pPr>
              <a:defRPr sz="1368"/>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00721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482178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425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480" y="273576"/>
            <a:ext cx="3008181" cy="1161958"/>
          </a:xfrm>
        </p:spPr>
        <p:txBody>
          <a:bodyPr anchor="b"/>
          <a:lstStyle>
            <a:lvl1pPr algn="l">
              <a:defRPr sz="1796" b="1"/>
            </a:lvl1pPr>
          </a:lstStyle>
          <a:p>
            <a:r>
              <a:rPr lang="fr-FR" smtClean="0"/>
              <a:t>Cliquez pour modifier le style du titre</a:t>
            </a:r>
            <a:endParaRPr lang="fr-FR"/>
          </a:p>
        </p:txBody>
      </p:sp>
      <p:sp>
        <p:nvSpPr>
          <p:cNvPr id="3" name="Espace réservé du contenu 2"/>
          <p:cNvSpPr>
            <a:spLocks noGrp="1"/>
          </p:cNvSpPr>
          <p:nvPr>
            <p:ph idx="1"/>
          </p:nvPr>
        </p:nvSpPr>
        <p:spPr>
          <a:xfrm>
            <a:off x="3575611" y="273571"/>
            <a:ext cx="5110921" cy="5852986"/>
          </a:xfrm>
        </p:spPr>
        <p:txBody>
          <a:bodyPr/>
          <a:lstStyle>
            <a:lvl1pPr>
              <a:defRPr sz="2736"/>
            </a:lvl1pPr>
            <a:lvl2pPr>
              <a:defRPr sz="2480"/>
            </a:lvl2pPr>
            <a:lvl3pPr>
              <a:defRPr sz="2052"/>
            </a:lvl3pPr>
            <a:lvl4pPr>
              <a:defRPr sz="1796"/>
            </a:lvl4pPr>
            <a:lvl5pPr>
              <a:defRPr sz="1796"/>
            </a:lvl5pPr>
            <a:lvl6pPr>
              <a:defRPr sz="1796"/>
            </a:lvl6pPr>
            <a:lvl7pPr>
              <a:defRPr sz="1796"/>
            </a:lvl7pPr>
            <a:lvl8pPr>
              <a:defRPr sz="1796"/>
            </a:lvl8pPr>
            <a:lvl9pPr>
              <a:defRPr sz="1796"/>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480" y="1435554"/>
            <a:ext cx="3008181" cy="4691027"/>
          </a:xfrm>
        </p:spPr>
        <p:txBody>
          <a:bodyPr/>
          <a:lstStyle>
            <a:lvl1pPr marL="0" indent="0">
              <a:buNone/>
              <a:defRPr sz="1197"/>
            </a:lvl1pPr>
            <a:lvl2pPr marL="390186" indent="0">
              <a:buNone/>
              <a:defRPr sz="1112"/>
            </a:lvl2pPr>
            <a:lvl3pPr marL="780375" indent="0">
              <a:buNone/>
              <a:defRPr sz="855"/>
            </a:lvl3pPr>
            <a:lvl4pPr marL="1170567" indent="0">
              <a:buNone/>
              <a:defRPr sz="770"/>
            </a:lvl4pPr>
            <a:lvl5pPr marL="1560757" indent="0">
              <a:buNone/>
              <a:defRPr sz="770"/>
            </a:lvl5pPr>
            <a:lvl6pPr marL="1950947" indent="0">
              <a:buNone/>
              <a:defRPr sz="770"/>
            </a:lvl6pPr>
            <a:lvl7pPr marL="2341137" indent="0">
              <a:buNone/>
              <a:defRPr sz="770"/>
            </a:lvl7pPr>
            <a:lvl8pPr marL="2731326" indent="0">
              <a:buNone/>
              <a:defRPr sz="770"/>
            </a:lvl8pPr>
            <a:lvl9pPr marL="3121513" indent="0">
              <a:buNone/>
              <a:defRPr sz="770"/>
            </a:lvl9pPr>
          </a:lstStyle>
          <a:p>
            <a:pPr lvl="0"/>
            <a:r>
              <a:rPr lang="fr-FR" smtClean="0"/>
              <a:t>Cliquez pour modifier les styles du texte du masque</a:t>
            </a:r>
          </a:p>
        </p:txBody>
      </p:sp>
    </p:spTree>
    <p:extLst>
      <p:ext uri="{BB962C8B-B14F-4D97-AF65-F5344CB8AC3E}">
        <p14:creationId xmlns:p14="http://schemas.microsoft.com/office/powerpoint/2010/main" val="26627953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898" y="4800456"/>
            <a:ext cx="5486943" cy="567300"/>
          </a:xfrm>
        </p:spPr>
        <p:txBody>
          <a:bodyPr anchor="b"/>
          <a:lstStyle>
            <a:lvl1pPr algn="l">
              <a:defRPr sz="1796"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1898" y="613376"/>
            <a:ext cx="5486943" cy="4113648"/>
          </a:xfrm>
        </p:spPr>
        <p:txBody>
          <a:bodyPr/>
          <a:lstStyle>
            <a:lvl1pPr marL="0" indent="0">
              <a:buNone/>
              <a:defRPr sz="2736"/>
            </a:lvl1pPr>
            <a:lvl2pPr marL="390186" indent="0">
              <a:buNone/>
              <a:defRPr sz="2480"/>
            </a:lvl2pPr>
            <a:lvl3pPr marL="780375" indent="0">
              <a:buNone/>
              <a:defRPr sz="2052"/>
            </a:lvl3pPr>
            <a:lvl4pPr marL="1170567" indent="0">
              <a:buNone/>
              <a:defRPr sz="1796"/>
            </a:lvl4pPr>
            <a:lvl5pPr marL="1560757" indent="0">
              <a:buNone/>
              <a:defRPr sz="1796"/>
            </a:lvl5pPr>
            <a:lvl6pPr marL="1950947" indent="0">
              <a:buNone/>
              <a:defRPr sz="1796"/>
            </a:lvl6pPr>
            <a:lvl7pPr marL="2341137" indent="0">
              <a:buNone/>
              <a:defRPr sz="1796"/>
            </a:lvl7pPr>
            <a:lvl8pPr marL="2731326" indent="0">
              <a:buNone/>
              <a:defRPr sz="1796"/>
            </a:lvl8pPr>
            <a:lvl9pPr marL="3121513" indent="0">
              <a:buNone/>
              <a:defRPr sz="1796"/>
            </a:lvl9pPr>
          </a:lstStyle>
          <a:p>
            <a:pPr lvl="0"/>
            <a:endParaRPr lang="fr-FR" noProof="0" smtClean="0"/>
          </a:p>
        </p:txBody>
      </p:sp>
      <p:sp>
        <p:nvSpPr>
          <p:cNvPr id="4" name="Espace réservé du texte 3"/>
          <p:cNvSpPr>
            <a:spLocks noGrp="1"/>
          </p:cNvSpPr>
          <p:nvPr>
            <p:ph type="body" sz="half" idx="2"/>
          </p:nvPr>
        </p:nvSpPr>
        <p:spPr>
          <a:xfrm>
            <a:off x="1791898" y="5367757"/>
            <a:ext cx="5486943" cy="804876"/>
          </a:xfrm>
        </p:spPr>
        <p:txBody>
          <a:bodyPr/>
          <a:lstStyle>
            <a:lvl1pPr marL="0" indent="0">
              <a:buNone/>
              <a:defRPr sz="1197"/>
            </a:lvl1pPr>
            <a:lvl2pPr marL="390186" indent="0">
              <a:buNone/>
              <a:defRPr sz="1112"/>
            </a:lvl2pPr>
            <a:lvl3pPr marL="780375" indent="0">
              <a:buNone/>
              <a:defRPr sz="855"/>
            </a:lvl3pPr>
            <a:lvl4pPr marL="1170567" indent="0">
              <a:buNone/>
              <a:defRPr sz="770"/>
            </a:lvl4pPr>
            <a:lvl5pPr marL="1560757" indent="0">
              <a:buNone/>
              <a:defRPr sz="770"/>
            </a:lvl5pPr>
            <a:lvl6pPr marL="1950947" indent="0">
              <a:buNone/>
              <a:defRPr sz="770"/>
            </a:lvl6pPr>
            <a:lvl7pPr marL="2341137" indent="0">
              <a:buNone/>
              <a:defRPr sz="770"/>
            </a:lvl7pPr>
            <a:lvl8pPr marL="2731326" indent="0">
              <a:buNone/>
              <a:defRPr sz="770"/>
            </a:lvl8pPr>
            <a:lvl9pPr marL="3121513" indent="0">
              <a:buNone/>
              <a:defRPr sz="770"/>
            </a:lvl9pPr>
          </a:lstStyle>
          <a:p>
            <a:pPr lvl="0"/>
            <a:r>
              <a:rPr lang="fr-FR" smtClean="0"/>
              <a:t>Cliquez pour modifier les styles du texte du masque</a:t>
            </a:r>
          </a:p>
        </p:txBody>
      </p:sp>
    </p:spTree>
    <p:extLst>
      <p:ext uri="{BB962C8B-B14F-4D97-AF65-F5344CB8AC3E}">
        <p14:creationId xmlns:p14="http://schemas.microsoft.com/office/powerpoint/2010/main" val="2736805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3643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6D657CA-839F-46C7-B5DD-7D07AE42961A}" type="datetime1">
              <a:rPr lang="fr-FR" smtClean="0"/>
              <a:t>08/12/2014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2728917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585154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0" y="0"/>
            <a:ext cx="6727682" cy="585154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270209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64999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88653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24491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7806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84108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03153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219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88675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1365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E7A5FB3-F0FF-4B1D-B19D-987921DBF142}" type="datetime1">
              <a:rPr lang="fr-FR" smtClean="0"/>
              <a:t>08/12/2014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62721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08056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2730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40094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0636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17954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788278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141890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91134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94214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8601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24D96F-886F-48BB-BAE4-913A25DFE12B}" type="datetime1">
              <a:rPr lang="fr-FR" smtClean="0"/>
              <a:t>08/12/2014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10205326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168757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8756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440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8AA7DB9-BEA7-4F6D-896B-95F44CEF3E36}" type="datetime1">
              <a:rPr lang="fr-FR" smtClean="0"/>
              <a:t>08/12/2014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86801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BA640F1-3FC2-46DA-8B72-3195FFC2E4FA}" type="datetime1">
              <a:rPr lang="fr-FR" smtClean="0"/>
              <a:t>08/12/2014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7EAF90-19DE-417E-8365-D16B47A60E20}" type="slidenum">
              <a:rPr lang="fr-FR" smtClean="0"/>
              <a:t>‹N°›</a:t>
            </a:fld>
            <a:endParaRPr lang="fr-FR"/>
          </a:p>
        </p:txBody>
      </p:sp>
    </p:spTree>
    <p:extLst>
      <p:ext uri="{BB962C8B-B14F-4D97-AF65-F5344CB8AC3E}">
        <p14:creationId xmlns:p14="http://schemas.microsoft.com/office/powerpoint/2010/main" val="160933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wmf"/><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A8BE0-E7C3-4B4A-B1E3-BF283C9937D9}" type="datetime1">
              <a:rPr lang="fr-FR" smtClean="0"/>
              <a:t>08/12/2014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EAF90-19DE-417E-8365-D16B47A60E20}" type="slidenum">
              <a:rPr lang="fr-FR" smtClean="0"/>
              <a:t>‹N°›</a:t>
            </a:fld>
            <a:endParaRPr lang="fr-FR"/>
          </a:p>
        </p:txBody>
      </p:sp>
    </p:spTree>
    <p:extLst>
      <p:ext uri="{BB962C8B-B14F-4D97-AF65-F5344CB8AC3E}">
        <p14:creationId xmlns:p14="http://schemas.microsoft.com/office/powerpoint/2010/main" val="87232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Click to edit Master title style</a:t>
            </a:r>
          </a:p>
        </p:txBody>
      </p:sp>
      <p:sp>
        <p:nvSpPr>
          <p:cNvPr id="1027" name="Rectangle 4"/>
          <p:cNvSpPr>
            <a:spLocks noGrp="1" noChangeArrowheads="1"/>
          </p:cNvSpPr>
          <p:nvPr>
            <p:ph type="body" idx="1"/>
          </p:nvPr>
        </p:nvSpPr>
        <p:spPr bwMode="auto">
          <a:xfrm>
            <a:off x="-1" y="6248747"/>
            <a:ext cx="7792136" cy="55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dirty="0" smtClean="0"/>
              <a:t>Séance </a:t>
            </a:r>
            <a:r>
              <a:rPr lang="en-GB" altLang="fr-FR" dirty="0" err="1" smtClean="0"/>
              <a:t>d’information</a:t>
            </a:r>
            <a:r>
              <a:rPr lang="en-GB" altLang="fr-FR" dirty="0" smtClean="0"/>
              <a:t> du staff de </a:t>
            </a:r>
            <a:r>
              <a:rPr lang="en-GB" altLang="fr-FR" dirty="0" err="1" smtClean="0"/>
              <a:t>l’OMS</a:t>
            </a:r>
            <a:r>
              <a:rPr lang="en-GB" altLang="fr-FR" dirty="0" smtClean="0"/>
              <a:t> </a:t>
            </a:r>
            <a:r>
              <a:rPr lang="en-GB" altLang="fr-FR" dirty="0" err="1" smtClean="0"/>
              <a:t>sur</a:t>
            </a:r>
            <a:r>
              <a:rPr lang="en-GB" altLang="fr-FR" dirty="0" smtClean="0"/>
              <a:t> la </a:t>
            </a:r>
            <a:r>
              <a:rPr lang="en-GB" altLang="fr-FR" dirty="0" err="1" smtClean="0"/>
              <a:t>Maladie</a:t>
            </a:r>
            <a:r>
              <a:rPr lang="en-GB" altLang="fr-FR" dirty="0" smtClean="0"/>
              <a:t> à virus Ebola, Ouagadougou 14 </a:t>
            </a:r>
            <a:r>
              <a:rPr lang="en-GB" altLang="fr-FR" dirty="0" err="1" smtClean="0"/>
              <a:t>août</a:t>
            </a:r>
            <a:r>
              <a:rPr lang="en-GB" altLang="fr-FR" dirty="0" smtClean="0"/>
              <a:t> 2014</a:t>
            </a:r>
          </a:p>
        </p:txBody>
      </p:sp>
      <p:sp>
        <p:nvSpPr>
          <p:cNvPr id="1028" name="Line 6"/>
          <p:cNvSpPr>
            <a:spLocks noChangeShapeType="1"/>
          </p:cNvSpPr>
          <p:nvPr/>
        </p:nvSpPr>
        <p:spPr bwMode="auto">
          <a:xfrm>
            <a:off x="0" y="127714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78039" tIns="39021" rIns="78039" bIns="39021"/>
          <a:lstStyle/>
          <a:p>
            <a:pPr algn="r" rtl="1" fontAlgn="base">
              <a:spcBef>
                <a:spcPct val="0"/>
              </a:spcBef>
              <a:spcAft>
                <a:spcPct val="0"/>
              </a:spcAft>
            </a:pPr>
            <a:endParaRPr lang="fr-FR" sz="2736">
              <a:solidFill>
                <a:srgbClr val="000066"/>
              </a:solidFill>
            </a:endParaRPr>
          </a:p>
        </p:txBody>
      </p:sp>
      <p:sp>
        <p:nvSpPr>
          <p:cNvPr id="1031" name="Rectangle 14"/>
          <p:cNvSpPr>
            <a:spLocks noChangeArrowheads="1"/>
          </p:cNvSpPr>
          <p:nvPr/>
        </p:nvSpPr>
        <p:spPr bwMode="auto">
          <a:xfrm>
            <a:off x="359736" y="6398688"/>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eaLnBrk="0" hangingPunct="0">
              <a:defRPr sz="3200">
                <a:solidFill>
                  <a:srgbClr val="000066"/>
                </a:solidFill>
                <a:latin typeface="Arial" charset="0"/>
                <a:cs typeface="Arial" charset="0"/>
              </a:defRPr>
            </a:lvl1pPr>
            <a:lvl2pPr marL="742950" indent="-285750" defTabSz="1042988" eaLnBrk="0" hangingPunct="0">
              <a:defRPr sz="3200">
                <a:solidFill>
                  <a:srgbClr val="000066"/>
                </a:solidFill>
                <a:latin typeface="Arial" charset="0"/>
                <a:cs typeface="Arial" charset="0"/>
              </a:defRPr>
            </a:lvl2pPr>
            <a:lvl3pPr marL="1143000" indent="-228600" defTabSz="1042988" eaLnBrk="0" hangingPunct="0">
              <a:defRPr sz="3200">
                <a:solidFill>
                  <a:srgbClr val="000066"/>
                </a:solidFill>
                <a:latin typeface="Arial" charset="0"/>
                <a:cs typeface="Arial" charset="0"/>
              </a:defRPr>
            </a:lvl3pPr>
            <a:lvl4pPr marL="1600200" indent="-228600" defTabSz="1042988" eaLnBrk="0" hangingPunct="0">
              <a:defRPr sz="3200">
                <a:solidFill>
                  <a:srgbClr val="000066"/>
                </a:solidFill>
                <a:latin typeface="Arial" charset="0"/>
                <a:cs typeface="Arial" charset="0"/>
              </a:defRPr>
            </a:lvl4pPr>
            <a:lvl5pPr marL="2057400" indent="-228600" defTabSz="1042988" eaLnBrk="0" hangingPunct="0">
              <a:defRPr sz="3200">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3200">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3200">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3200">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3200">
                <a:solidFill>
                  <a:srgbClr val="000066"/>
                </a:solidFill>
                <a:latin typeface="Arial" charset="0"/>
                <a:cs typeface="Arial" charset="0"/>
              </a:defRPr>
            </a:lvl9pPr>
          </a:lstStyle>
          <a:p>
            <a:pPr algn="r" eaLnBrk="1" fontAlgn="base" hangingPunct="1">
              <a:spcBef>
                <a:spcPct val="0"/>
              </a:spcBef>
              <a:spcAft>
                <a:spcPct val="0"/>
              </a:spcAft>
              <a:defRPr/>
            </a:pPr>
            <a:r>
              <a:rPr lang="en-US" altLang="fr-FR" sz="2052" b="1" baseline="14000" dirty="0" smtClean="0">
                <a:solidFill>
                  <a:srgbClr val="FFFFFF"/>
                </a:solidFill>
                <a:latin typeface="Arial Narrow" pitchFamily="34" charset="0"/>
              </a:rPr>
              <a:t>|</a:t>
            </a:r>
          </a:p>
        </p:txBody>
      </p:sp>
      <p:pic>
        <p:nvPicPr>
          <p:cNvPr id="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8783" y="6193217"/>
            <a:ext cx="1162005" cy="58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22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890121" rtl="0" eaLnBrk="0" fontAlgn="base" hangingPunct="0">
        <a:spcBef>
          <a:spcPct val="0"/>
        </a:spcBef>
        <a:spcAft>
          <a:spcPct val="0"/>
        </a:spcAft>
        <a:defRPr sz="3420" b="1">
          <a:solidFill>
            <a:srgbClr val="000066"/>
          </a:solidFill>
          <a:latin typeface="+mj-lt"/>
          <a:ea typeface="+mj-ea"/>
          <a:cs typeface="+mj-cs"/>
        </a:defRPr>
      </a:lvl1pPr>
      <a:lvl2pPr algn="ctr" defTabSz="890121" rtl="0" eaLnBrk="0" fontAlgn="base" hangingPunct="0">
        <a:spcBef>
          <a:spcPct val="0"/>
        </a:spcBef>
        <a:spcAft>
          <a:spcPct val="0"/>
        </a:spcAft>
        <a:defRPr sz="3420" b="1">
          <a:solidFill>
            <a:srgbClr val="000066"/>
          </a:solidFill>
          <a:latin typeface="Arial" charset="0"/>
          <a:cs typeface="Arial" charset="0"/>
        </a:defRPr>
      </a:lvl2pPr>
      <a:lvl3pPr algn="ctr" defTabSz="890121" rtl="0" eaLnBrk="0" fontAlgn="base" hangingPunct="0">
        <a:spcBef>
          <a:spcPct val="0"/>
        </a:spcBef>
        <a:spcAft>
          <a:spcPct val="0"/>
        </a:spcAft>
        <a:defRPr sz="3420" b="1">
          <a:solidFill>
            <a:srgbClr val="000066"/>
          </a:solidFill>
          <a:latin typeface="Arial" charset="0"/>
          <a:cs typeface="Arial" charset="0"/>
        </a:defRPr>
      </a:lvl3pPr>
      <a:lvl4pPr algn="ctr" defTabSz="890121" rtl="0" eaLnBrk="0" fontAlgn="base" hangingPunct="0">
        <a:spcBef>
          <a:spcPct val="0"/>
        </a:spcBef>
        <a:spcAft>
          <a:spcPct val="0"/>
        </a:spcAft>
        <a:defRPr sz="3420" b="1">
          <a:solidFill>
            <a:srgbClr val="000066"/>
          </a:solidFill>
          <a:latin typeface="Arial" charset="0"/>
          <a:cs typeface="Arial" charset="0"/>
        </a:defRPr>
      </a:lvl4pPr>
      <a:lvl5pPr algn="ctr" defTabSz="890121" rtl="0" eaLnBrk="0" fontAlgn="base" hangingPunct="0">
        <a:spcBef>
          <a:spcPct val="0"/>
        </a:spcBef>
        <a:spcAft>
          <a:spcPct val="0"/>
        </a:spcAft>
        <a:defRPr sz="3420" b="1">
          <a:solidFill>
            <a:srgbClr val="000066"/>
          </a:solidFill>
          <a:latin typeface="Arial" charset="0"/>
          <a:cs typeface="Arial" charset="0"/>
        </a:defRPr>
      </a:lvl5pPr>
      <a:lvl6pPr marL="390186" algn="ctr" defTabSz="890121" rtl="0" fontAlgn="base">
        <a:spcBef>
          <a:spcPct val="0"/>
        </a:spcBef>
        <a:spcAft>
          <a:spcPct val="0"/>
        </a:spcAft>
        <a:defRPr sz="3420" b="1">
          <a:solidFill>
            <a:srgbClr val="000066"/>
          </a:solidFill>
          <a:latin typeface="Arial" charset="0"/>
          <a:cs typeface="Arial" charset="0"/>
        </a:defRPr>
      </a:lvl6pPr>
      <a:lvl7pPr marL="780375" algn="ctr" defTabSz="890121" rtl="0" fontAlgn="base">
        <a:spcBef>
          <a:spcPct val="0"/>
        </a:spcBef>
        <a:spcAft>
          <a:spcPct val="0"/>
        </a:spcAft>
        <a:defRPr sz="3420" b="1">
          <a:solidFill>
            <a:srgbClr val="000066"/>
          </a:solidFill>
          <a:latin typeface="Arial" charset="0"/>
          <a:cs typeface="Arial" charset="0"/>
        </a:defRPr>
      </a:lvl7pPr>
      <a:lvl8pPr marL="1170567" algn="ctr" defTabSz="890121" rtl="0" fontAlgn="base">
        <a:spcBef>
          <a:spcPct val="0"/>
        </a:spcBef>
        <a:spcAft>
          <a:spcPct val="0"/>
        </a:spcAft>
        <a:defRPr sz="3420" b="1">
          <a:solidFill>
            <a:srgbClr val="000066"/>
          </a:solidFill>
          <a:latin typeface="Arial" charset="0"/>
          <a:cs typeface="Arial" charset="0"/>
        </a:defRPr>
      </a:lvl8pPr>
      <a:lvl9pPr marL="1560757" algn="ctr" defTabSz="890121" rtl="0" fontAlgn="base">
        <a:spcBef>
          <a:spcPct val="0"/>
        </a:spcBef>
        <a:spcAft>
          <a:spcPct val="0"/>
        </a:spcAft>
        <a:defRPr sz="3420" b="1">
          <a:solidFill>
            <a:srgbClr val="000066"/>
          </a:solidFill>
          <a:latin typeface="Arial" charset="0"/>
          <a:cs typeface="Arial" charset="0"/>
        </a:defRPr>
      </a:lvl9pPr>
    </p:titleStyle>
    <p:bodyStyle>
      <a:lvl1pPr marL="0" indent="0" algn="l" defTabSz="890121" rtl="0" eaLnBrk="0" fontAlgn="base" hangingPunct="0">
        <a:spcBef>
          <a:spcPct val="80000"/>
        </a:spcBef>
        <a:spcAft>
          <a:spcPct val="0"/>
        </a:spcAft>
        <a:buClr>
          <a:srgbClr val="1E7FB8"/>
        </a:buClr>
        <a:buFont typeface="Wingdings" pitchFamily="2" charset="2"/>
        <a:buNone/>
        <a:defRPr sz="1796" baseline="0">
          <a:solidFill>
            <a:srgbClr val="000066"/>
          </a:solidFill>
          <a:latin typeface="+mn-lt"/>
          <a:ea typeface="+mn-ea"/>
          <a:cs typeface="+mn-cs"/>
        </a:defRPr>
      </a:lvl1pPr>
      <a:lvl2pPr marL="784442" indent="-275030" algn="l" defTabSz="890121" rtl="0" eaLnBrk="0" fontAlgn="base" hangingPunct="0">
        <a:spcBef>
          <a:spcPct val="20000"/>
        </a:spcBef>
        <a:spcAft>
          <a:spcPct val="0"/>
        </a:spcAft>
        <a:buClr>
          <a:srgbClr val="1E7FB8"/>
        </a:buClr>
        <a:buFont typeface="Arial" charset="0"/>
        <a:buChar char="–"/>
        <a:defRPr sz="2052">
          <a:solidFill>
            <a:srgbClr val="000066"/>
          </a:solidFill>
          <a:latin typeface="+mn-lt"/>
          <a:cs typeface="+mn-cs"/>
        </a:defRPr>
      </a:lvl2pPr>
      <a:lvl3pPr marL="1223404" indent="-262836" algn="l" defTabSz="890121" rtl="0" eaLnBrk="0" fontAlgn="base" hangingPunct="0">
        <a:spcBef>
          <a:spcPct val="20000"/>
        </a:spcBef>
        <a:spcAft>
          <a:spcPct val="0"/>
        </a:spcAft>
        <a:buClr>
          <a:srgbClr val="1E7FB8"/>
        </a:buClr>
        <a:buChar char="•"/>
        <a:defRPr sz="2052">
          <a:solidFill>
            <a:srgbClr val="000066"/>
          </a:solidFill>
          <a:latin typeface="Arial Narrow" pitchFamily="34" charset="0"/>
          <a:cs typeface="+mn-cs"/>
        </a:defRPr>
      </a:lvl3pPr>
      <a:lvl4pPr marL="1620369" indent="-220838" algn="l" defTabSz="890121" rtl="0" eaLnBrk="0" fontAlgn="base" hangingPunct="0">
        <a:spcBef>
          <a:spcPct val="20000"/>
        </a:spcBef>
        <a:spcAft>
          <a:spcPct val="0"/>
        </a:spcAft>
        <a:buClr>
          <a:srgbClr val="1E7FB8"/>
        </a:buClr>
        <a:buChar char="–"/>
        <a:defRPr sz="2052">
          <a:solidFill>
            <a:srgbClr val="000066"/>
          </a:solidFill>
          <a:latin typeface="Arial Narrow" pitchFamily="34" charset="0"/>
          <a:cs typeface="+mn-cs"/>
        </a:defRPr>
      </a:lvl4pPr>
      <a:lvl5pPr marL="1936044" indent="-140902" algn="r" defTabSz="890121" rtl="1" eaLnBrk="0" fontAlgn="base" hangingPunct="0">
        <a:spcBef>
          <a:spcPct val="20000"/>
        </a:spcBef>
        <a:spcAft>
          <a:spcPct val="0"/>
        </a:spcAft>
        <a:buChar char="»"/>
        <a:defRPr sz="1967">
          <a:solidFill>
            <a:srgbClr val="000066"/>
          </a:solidFill>
          <a:latin typeface="+mn-lt"/>
          <a:cs typeface="+mn-cs"/>
        </a:defRPr>
      </a:lvl5pPr>
      <a:lvl6pPr marL="2326234" indent="-140902" algn="r" defTabSz="890121" rtl="1" fontAlgn="base">
        <a:spcBef>
          <a:spcPct val="20000"/>
        </a:spcBef>
        <a:spcAft>
          <a:spcPct val="0"/>
        </a:spcAft>
        <a:buChar char="»"/>
        <a:defRPr sz="1967">
          <a:solidFill>
            <a:srgbClr val="000066"/>
          </a:solidFill>
          <a:latin typeface="+mn-lt"/>
          <a:cs typeface="+mn-cs"/>
        </a:defRPr>
      </a:lvl6pPr>
      <a:lvl7pPr marL="2716424" indent="-140902" algn="r" defTabSz="890121" rtl="1" fontAlgn="base">
        <a:spcBef>
          <a:spcPct val="20000"/>
        </a:spcBef>
        <a:spcAft>
          <a:spcPct val="0"/>
        </a:spcAft>
        <a:buChar char="»"/>
        <a:defRPr sz="1967">
          <a:solidFill>
            <a:srgbClr val="000066"/>
          </a:solidFill>
          <a:latin typeface="+mn-lt"/>
          <a:cs typeface="+mn-cs"/>
        </a:defRPr>
      </a:lvl7pPr>
      <a:lvl8pPr marL="3106613" indent="-140902" algn="r" defTabSz="890121" rtl="1" fontAlgn="base">
        <a:spcBef>
          <a:spcPct val="20000"/>
        </a:spcBef>
        <a:spcAft>
          <a:spcPct val="0"/>
        </a:spcAft>
        <a:buChar char="»"/>
        <a:defRPr sz="1967">
          <a:solidFill>
            <a:srgbClr val="000066"/>
          </a:solidFill>
          <a:latin typeface="+mn-lt"/>
          <a:cs typeface="+mn-cs"/>
        </a:defRPr>
      </a:lvl8pPr>
      <a:lvl9pPr marL="3496801" indent="-140902" algn="r" defTabSz="890121" rtl="1" fontAlgn="base">
        <a:spcBef>
          <a:spcPct val="20000"/>
        </a:spcBef>
        <a:spcAft>
          <a:spcPct val="0"/>
        </a:spcAft>
        <a:buChar char="»"/>
        <a:defRPr sz="1967">
          <a:solidFill>
            <a:srgbClr val="000066"/>
          </a:solidFill>
          <a:latin typeface="+mn-lt"/>
          <a:cs typeface="+mn-cs"/>
        </a:defRPr>
      </a:lvl9pPr>
    </p:bodyStyle>
    <p:otherStyle>
      <a:defPPr>
        <a:defRPr lang="fr-FR"/>
      </a:defPPr>
      <a:lvl1pPr marL="0" algn="l" defTabSz="780375" rtl="0" eaLnBrk="1" latinLnBrk="0" hangingPunct="1">
        <a:defRPr sz="1539" kern="1200">
          <a:solidFill>
            <a:schemeClr val="tx1"/>
          </a:solidFill>
          <a:latin typeface="+mn-lt"/>
          <a:ea typeface="+mn-ea"/>
          <a:cs typeface="+mn-cs"/>
        </a:defRPr>
      </a:lvl1pPr>
      <a:lvl2pPr marL="390186" algn="l" defTabSz="780375" rtl="0" eaLnBrk="1" latinLnBrk="0" hangingPunct="1">
        <a:defRPr sz="1539" kern="1200">
          <a:solidFill>
            <a:schemeClr val="tx1"/>
          </a:solidFill>
          <a:latin typeface="+mn-lt"/>
          <a:ea typeface="+mn-ea"/>
          <a:cs typeface="+mn-cs"/>
        </a:defRPr>
      </a:lvl2pPr>
      <a:lvl3pPr marL="780375" algn="l" defTabSz="780375" rtl="0" eaLnBrk="1" latinLnBrk="0" hangingPunct="1">
        <a:defRPr sz="1539" kern="1200">
          <a:solidFill>
            <a:schemeClr val="tx1"/>
          </a:solidFill>
          <a:latin typeface="+mn-lt"/>
          <a:ea typeface="+mn-ea"/>
          <a:cs typeface="+mn-cs"/>
        </a:defRPr>
      </a:lvl3pPr>
      <a:lvl4pPr marL="1170567" algn="l" defTabSz="780375" rtl="0" eaLnBrk="1" latinLnBrk="0" hangingPunct="1">
        <a:defRPr sz="1539" kern="1200">
          <a:solidFill>
            <a:schemeClr val="tx1"/>
          </a:solidFill>
          <a:latin typeface="+mn-lt"/>
          <a:ea typeface="+mn-ea"/>
          <a:cs typeface="+mn-cs"/>
        </a:defRPr>
      </a:lvl4pPr>
      <a:lvl5pPr marL="1560757" algn="l" defTabSz="780375" rtl="0" eaLnBrk="1" latinLnBrk="0" hangingPunct="1">
        <a:defRPr sz="1539" kern="1200">
          <a:solidFill>
            <a:schemeClr val="tx1"/>
          </a:solidFill>
          <a:latin typeface="+mn-lt"/>
          <a:ea typeface="+mn-ea"/>
          <a:cs typeface="+mn-cs"/>
        </a:defRPr>
      </a:lvl5pPr>
      <a:lvl6pPr marL="1950947" algn="l" defTabSz="780375" rtl="0" eaLnBrk="1" latinLnBrk="0" hangingPunct="1">
        <a:defRPr sz="1539" kern="1200">
          <a:solidFill>
            <a:schemeClr val="tx1"/>
          </a:solidFill>
          <a:latin typeface="+mn-lt"/>
          <a:ea typeface="+mn-ea"/>
          <a:cs typeface="+mn-cs"/>
        </a:defRPr>
      </a:lvl6pPr>
      <a:lvl7pPr marL="2341137" algn="l" defTabSz="780375" rtl="0" eaLnBrk="1" latinLnBrk="0" hangingPunct="1">
        <a:defRPr sz="1539" kern="1200">
          <a:solidFill>
            <a:schemeClr val="tx1"/>
          </a:solidFill>
          <a:latin typeface="+mn-lt"/>
          <a:ea typeface="+mn-ea"/>
          <a:cs typeface="+mn-cs"/>
        </a:defRPr>
      </a:lvl7pPr>
      <a:lvl8pPr marL="2731326" algn="l" defTabSz="780375" rtl="0" eaLnBrk="1" latinLnBrk="0" hangingPunct="1">
        <a:defRPr sz="1539" kern="1200">
          <a:solidFill>
            <a:schemeClr val="tx1"/>
          </a:solidFill>
          <a:latin typeface="+mn-lt"/>
          <a:ea typeface="+mn-ea"/>
          <a:cs typeface="+mn-cs"/>
        </a:defRPr>
      </a:lvl8pPr>
      <a:lvl9pPr marL="3121513" algn="l" defTabSz="780375" rtl="0" eaLnBrk="1" latinLnBrk="0" hangingPunct="1">
        <a:defRPr sz="153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4A55E0"/>
            </a:gs>
          </a:gsLst>
          <a:lin ang="5400000" scaled="1"/>
        </a:gradFill>
        <a:effectLst/>
      </p:bgPr>
    </p:bg>
    <p:spTree>
      <p:nvGrpSpPr>
        <p:cNvPr id="1" name=""/>
        <p:cNvGrpSpPr/>
        <p:nvPr/>
      </p:nvGrpSpPr>
      <p:grpSpPr>
        <a:xfrm>
          <a:off x="0" y="0"/>
          <a:ext cx="0" cy="0"/>
          <a:chOff x="0" y="0"/>
          <a:chExt cx="0" cy="0"/>
        </a:xfrm>
      </p:grpSpPr>
      <p:sp>
        <p:nvSpPr>
          <p:cNvPr id="1026" name="Rectangle 248"/>
          <p:cNvSpPr>
            <a:spLocks noGrp="1" noChangeArrowheads="1"/>
          </p:cNvSpPr>
          <p:nvPr>
            <p:ph type="title"/>
          </p:nvPr>
        </p:nvSpPr>
        <p:spPr bwMode="auto">
          <a:xfrm>
            <a:off x="1286934" y="533400"/>
            <a:ext cx="636693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249"/>
          <p:cNvSpPr>
            <a:spLocks noGrp="1" noChangeArrowheads="1"/>
          </p:cNvSpPr>
          <p:nvPr>
            <p:ph type="body" idx="1"/>
          </p:nvPr>
        </p:nvSpPr>
        <p:spPr bwMode="auto">
          <a:xfrm>
            <a:off x="1083734" y="2438400"/>
            <a:ext cx="6738056"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271"/>
          <p:cNvPicPr>
            <a:picLocks noChangeAspect="1" noChangeArrowheads="1"/>
          </p:cNvPicPr>
          <p:nvPr/>
        </p:nvPicPr>
        <p:blipFill>
          <a:blip r:embed="rId19" cstate="print">
            <a:lum bright="18000" contrast="6000"/>
            <a:extLst>
              <a:ext uri="{28A0092B-C50C-407E-A947-70E740481C1C}">
                <a14:useLocalDpi xmlns:a14="http://schemas.microsoft.com/office/drawing/2010/main" val="0"/>
              </a:ext>
            </a:extLst>
          </a:blip>
          <a:srcRect/>
          <a:stretch>
            <a:fillRect/>
          </a:stretch>
        </p:blipFill>
        <p:spPr bwMode="auto">
          <a:xfrm>
            <a:off x="8195733" y="6223001"/>
            <a:ext cx="65052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0181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ransition/>
  <p:txStyles>
    <p:titleStyle>
      <a:lvl1pPr algn="ctr" rtl="0" eaLnBrk="0" fontAlgn="base" hangingPunct="0">
        <a:spcBef>
          <a:spcPct val="0"/>
        </a:spcBef>
        <a:spcAft>
          <a:spcPct val="0"/>
        </a:spcAft>
        <a:defRPr sz="3556">
          <a:solidFill>
            <a:srgbClr val="FFFFFF"/>
          </a:solidFill>
          <a:latin typeface="+mj-lt"/>
          <a:ea typeface="+mj-ea"/>
          <a:cs typeface="+mj-cs"/>
        </a:defRPr>
      </a:lvl1pPr>
      <a:lvl2pPr algn="ctr" rtl="0" eaLnBrk="0" fontAlgn="base" hangingPunct="0">
        <a:spcBef>
          <a:spcPct val="0"/>
        </a:spcBef>
        <a:spcAft>
          <a:spcPct val="0"/>
        </a:spcAft>
        <a:defRPr sz="3556">
          <a:solidFill>
            <a:srgbClr val="FFFFFF"/>
          </a:solidFill>
          <a:latin typeface="Lydian" pitchFamily="34" charset="0"/>
        </a:defRPr>
      </a:lvl2pPr>
      <a:lvl3pPr algn="ctr" rtl="0" eaLnBrk="0" fontAlgn="base" hangingPunct="0">
        <a:spcBef>
          <a:spcPct val="0"/>
        </a:spcBef>
        <a:spcAft>
          <a:spcPct val="0"/>
        </a:spcAft>
        <a:defRPr sz="3556">
          <a:solidFill>
            <a:srgbClr val="FFFFFF"/>
          </a:solidFill>
          <a:latin typeface="Lydian" pitchFamily="34" charset="0"/>
        </a:defRPr>
      </a:lvl3pPr>
      <a:lvl4pPr algn="ctr" rtl="0" eaLnBrk="0" fontAlgn="base" hangingPunct="0">
        <a:spcBef>
          <a:spcPct val="0"/>
        </a:spcBef>
        <a:spcAft>
          <a:spcPct val="0"/>
        </a:spcAft>
        <a:defRPr sz="3556">
          <a:solidFill>
            <a:srgbClr val="FFFFFF"/>
          </a:solidFill>
          <a:latin typeface="Lydian" pitchFamily="34" charset="0"/>
        </a:defRPr>
      </a:lvl4pPr>
      <a:lvl5pPr algn="ctr" rtl="0" eaLnBrk="0" fontAlgn="base" hangingPunct="0">
        <a:spcBef>
          <a:spcPct val="0"/>
        </a:spcBef>
        <a:spcAft>
          <a:spcPct val="0"/>
        </a:spcAft>
        <a:defRPr sz="3556">
          <a:solidFill>
            <a:srgbClr val="FFFFFF"/>
          </a:solidFill>
          <a:latin typeface="Lydian" pitchFamily="34" charset="0"/>
        </a:defRPr>
      </a:lvl5pPr>
      <a:lvl6pPr marL="406405" algn="ctr" rtl="0" eaLnBrk="0" fontAlgn="base" hangingPunct="0">
        <a:spcBef>
          <a:spcPct val="0"/>
        </a:spcBef>
        <a:spcAft>
          <a:spcPct val="0"/>
        </a:spcAft>
        <a:defRPr sz="3556">
          <a:solidFill>
            <a:srgbClr val="FFFFFF"/>
          </a:solidFill>
          <a:latin typeface="Lydian" pitchFamily="34" charset="0"/>
        </a:defRPr>
      </a:lvl6pPr>
      <a:lvl7pPr marL="812810" algn="ctr" rtl="0" eaLnBrk="0" fontAlgn="base" hangingPunct="0">
        <a:spcBef>
          <a:spcPct val="0"/>
        </a:spcBef>
        <a:spcAft>
          <a:spcPct val="0"/>
        </a:spcAft>
        <a:defRPr sz="3556">
          <a:solidFill>
            <a:srgbClr val="FFFFFF"/>
          </a:solidFill>
          <a:latin typeface="Lydian" pitchFamily="34" charset="0"/>
        </a:defRPr>
      </a:lvl7pPr>
      <a:lvl8pPr marL="1219215" algn="ctr" rtl="0" eaLnBrk="0" fontAlgn="base" hangingPunct="0">
        <a:spcBef>
          <a:spcPct val="0"/>
        </a:spcBef>
        <a:spcAft>
          <a:spcPct val="0"/>
        </a:spcAft>
        <a:defRPr sz="3556">
          <a:solidFill>
            <a:srgbClr val="FFFFFF"/>
          </a:solidFill>
          <a:latin typeface="Lydian" pitchFamily="34" charset="0"/>
        </a:defRPr>
      </a:lvl8pPr>
      <a:lvl9pPr marL="1625620" algn="ctr" rtl="0" eaLnBrk="0" fontAlgn="base" hangingPunct="0">
        <a:spcBef>
          <a:spcPct val="0"/>
        </a:spcBef>
        <a:spcAft>
          <a:spcPct val="0"/>
        </a:spcAft>
        <a:defRPr sz="3556">
          <a:solidFill>
            <a:srgbClr val="FFFFFF"/>
          </a:solidFill>
          <a:latin typeface="Lydian" pitchFamily="34" charset="0"/>
        </a:defRPr>
      </a:lvl9pPr>
    </p:titleStyle>
    <p:bodyStyle>
      <a:lvl1pPr marL="304804" indent="-304804" algn="l" rtl="0" eaLnBrk="0" fontAlgn="base" hangingPunct="0">
        <a:spcBef>
          <a:spcPct val="20000"/>
        </a:spcBef>
        <a:spcAft>
          <a:spcPct val="0"/>
        </a:spcAft>
        <a:buClr>
          <a:srgbClr val="00FF00"/>
        </a:buClr>
        <a:buSzPct val="150000"/>
        <a:buChar char="•"/>
        <a:defRPr sz="3200">
          <a:solidFill>
            <a:schemeClr val="tx1"/>
          </a:solidFill>
          <a:latin typeface="+mn-lt"/>
          <a:ea typeface="+mn-ea"/>
          <a:cs typeface="+mn-cs"/>
        </a:defRPr>
      </a:lvl1pPr>
      <a:lvl2pPr marL="660408" indent="-254003" algn="l" rtl="0" eaLnBrk="0" fontAlgn="base" hangingPunct="0">
        <a:spcBef>
          <a:spcPct val="20000"/>
        </a:spcBef>
        <a:spcAft>
          <a:spcPct val="0"/>
        </a:spcAft>
        <a:buClr>
          <a:srgbClr val="00FF00"/>
        </a:buClr>
        <a:buSzPct val="150000"/>
        <a:buChar char="•"/>
        <a:defRPr sz="3200">
          <a:solidFill>
            <a:schemeClr val="tx1"/>
          </a:solidFill>
          <a:latin typeface="+mn-lt"/>
        </a:defRPr>
      </a:lvl2pPr>
      <a:lvl3pPr marL="1016013" indent="-203203" algn="l" rtl="0" eaLnBrk="0" fontAlgn="base" hangingPunct="0">
        <a:spcBef>
          <a:spcPct val="20000"/>
        </a:spcBef>
        <a:spcAft>
          <a:spcPct val="0"/>
        </a:spcAft>
        <a:buClr>
          <a:srgbClr val="00FF00"/>
        </a:buClr>
        <a:buSzPct val="150000"/>
        <a:buChar char="•"/>
        <a:defRPr sz="2844">
          <a:solidFill>
            <a:schemeClr val="tx1"/>
          </a:solidFill>
          <a:latin typeface="+mn-lt"/>
        </a:defRPr>
      </a:lvl3pPr>
      <a:lvl4pPr marL="1422418" indent="-203203" algn="l" rtl="0" eaLnBrk="0" fontAlgn="base" hangingPunct="0">
        <a:spcBef>
          <a:spcPct val="20000"/>
        </a:spcBef>
        <a:spcAft>
          <a:spcPct val="0"/>
        </a:spcAft>
        <a:buClr>
          <a:srgbClr val="00FF00"/>
        </a:buClr>
        <a:buSzPct val="150000"/>
        <a:buChar char="•"/>
        <a:defRPr sz="2489">
          <a:solidFill>
            <a:schemeClr val="tx1"/>
          </a:solidFill>
          <a:latin typeface="+mn-lt"/>
        </a:defRPr>
      </a:lvl4pPr>
      <a:lvl5pPr marL="1828823" indent="-203203" algn="l" rtl="0" eaLnBrk="0" fontAlgn="base" hangingPunct="0">
        <a:spcBef>
          <a:spcPct val="20000"/>
        </a:spcBef>
        <a:spcAft>
          <a:spcPct val="0"/>
        </a:spcAft>
        <a:buClr>
          <a:srgbClr val="00FF00"/>
        </a:buClr>
        <a:buSzPct val="150000"/>
        <a:buChar char="•"/>
        <a:defRPr sz="2133">
          <a:solidFill>
            <a:schemeClr val="tx1"/>
          </a:solidFill>
          <a:latin typeface="+mn-lt"/>
        </a:defRPr>
      </a:lvl5pPr>
      <a:lvl6pPr marL="2235228" indent="-203203" algn="l" rtl="0" eaLnBrk="0" fontAlgn="base" hangingPunct="0">
        <a:spcBef>
          <a:spcPct val="20000"/>
        </a:spcBef>
        <a:spcAft>
          <a:spcPct val="0"/>
        </a:spcAft>
        <a:buClr>
          <a:srgbClr val="00FF00"/>
        </a:buClr>
        <a:buSzPct val="150000"/>
        <a:buChar char="•"/>
        <a:defRPr sz="2133">
          <a:solidFill>
            <a:schemeClr val="tx1"/>
          </a:solidFill>
          <a:latin typeface="+mn-lt"/>
        </a:defRPr>
      </a:lvl6pPr>
      <a:lvl7pPr marL="2641633" indent="-203203" algn="l" rtl="0" eaLnBrk="0" fontAlgn="base" hangingPunct="0">
        <a:spcBef>
          <a:spcPct val="20000"/>
        </a:spcBef>
        <a:spcAft>
          <a:spcPct val="0"/>
        </a:spcAft>
        <a:buClr>
          <a:srgbClr val="00FF00"/>
        </a:buClr>
        <a:buSzPct val="150000"/>
        <a:buChar char="•"/>
        <a:defRPr sz="2133">
          <a:solidFill>
            <a:schemeClr val="tx1"/>
          </a:solidFill>
          <a:latin typeface="+mn-lt"/>
        </a:defRPr>
      </a:lvl7pPr>
      <a:lvl8pPr marL="3048038" indent="-203203" algn="l" rtl="0" eaLnBrk="0" fontAlgn="base" hangingPunct="0">
        <a:spcBef>
          <a:spcPct val="20000"/>
        </a:spcBef>
        <a:spcAft>
          <a:spcPct val="0"/>
        </a:spcAft>
        <a:buClr>
          <a:srgbClr val="00FF00"/>
        </a:buClr>
        <a:buSzPct val="150000"/>
        <a:buChar char="•"/>
        <a:defRPr sz="2133">
          <a:solidFill>
            <a:schemeClr val="tx1"/>
          </a:solidFill>
          <a:latin typeface="+mn-lt"/>
        </a:defRPr>
      </a:lvl8pPr>
      <a:lvl9pPr marL="3454443" indent="-203203" algn="l" rtl="0" eaLnBrk="0" fontAlgn="base" hangingPunct="0">
        <a:spcBef>
          <a:spcPct val="20000"/>
        </a:spcBef>
        <a:spcAft>
          <a:spcPct val="0"/>
        </a:spcAft>
        <a:buClr>
          <a:srgbClr val="00FF00"/>
        </a:buClr>
        <a:buSzPct val="150000"/>
        <a:buChar char="•"/>
        <a:defRPr sz="2133">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smtClean="0"/>
              <a:t>Click to edit Master title style</a:t>
            </a:r>
          </a:p>
        </p:txBody>
      </p:sp>
      <p:sp>
        <p:nvSpPr>
          <p:cNvPr id="1027" name="Rectangle 4"/>
          <p:cNvSpPr>
            <a:spLocks noGrp="1" noChangeArrowheads="1"/>
          </p:cNvSpPr>
          <p:nvPr>
            <p:ph type="body" idx="1"/>
          </p:nvPr>
        </p:nvSpPr>
        <p:spPr bwMode="auto">
          <a:xfrm>
            <a:off x="-1" y="6248747"/>
            <a:ext cx="7792136" cy="55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dirty="0" smtClean="0"/>
              <a:t>Séance </a:t>
            </a:r>
            <a:r>
              <a:rPr lang="en-GB" altLang="fr-FR" dirty="0" err="1" smtClean="0"/>
              <a:t>d’information</a:t>
            </a:r>
            <a:r>
              <a:rPr lang="en-GB" altLang="fr-FR" dirty="0" smtClean="0"/>
              <a:t> du staff de </a:t>
            </a:r>
            <a:r>
              <a:rPr lang="en-GB" altLang="fr-FR" dirty="0" err="1" smtClean="0"/>
              <a:t>l’OMS</a:t>
            </a:r>
            <a:r>
              <a:rPr lang="en-GB" altLang="fr-FR" dirty="0" smtClean="0"/>
              <a:t> </a:t>
            </a:r>
            <a:r>
              <a:rPr lang="en-GB" altLang="fr-FR" dirty="0" err="1" smtClean="0"/>
              <a:t>sur</a:t>
            </a:r>
            <a:r>
              <a:rPr lang="en-GB" altLang="fr-FR" dirty="0" smtClean="0"/>
              <a:t> la </a:t>
            </a:r>
            <a:r>
              <a:rPr lang="en-GB" altLang="fr-FR" dirty="0" err="1" smtClean="0"/>
              <a:t>Maladie</a:t>
            </a:r>
            <a:r>
              <a:rPr lang="en-GB" altLang="fr-FR" dirty="0" smtClean="0"/>
              <a:t> à virus Ebola, Ouagadougou 14 </a:t>
            </a:r>
            <a:r>
              <a:rPr lang="en-GB" altLang="fr-FR" dirty="0" err="1" smtClean="0"/>
              <a:t>août</a:t>
            </a:r>
            <a:r>
              <a:rPr lang="en-GB" altLang="fr-FR" dirty="0" smtClean="0"/>
              <a:t> 2014</a:t>
            </a:r>
          </a:p>
        </p:txBody>
      </p:sp>
      <p:sp>
        <p:nvSpPr>
          <p:cNvPr id="1028" name="Line 6"/>
          <p:cNvSpPr>
            <a:spLocks noChangeShapeType="1"/>
          </p:cNvSpPr>
          <p:nvPr/>
        </p:nvSpPr>
        <p:spPr bwMode="auto">
          <a:xfrm>
            <a:off x="0" y="1277146"/>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lIns="78039" tIns="39021" rIns="78039" bIns="39021"/>
          <a:lstStyle/>
          <a:p>
            <a:pPr algn="r" rtl="1" fontAlgn="base">
              <a:spcBef>
                <a:spcPct val="0"/>
              </a:spcBef>
              <a:spcAft>
                <a:spcPct val="0"/>
              </a:spcAft>
            </a:pPr>
            <a:endParaRPr lang="fr-FR" sz="2736">
              <a:solidFill>
                <a:srgbClr val="000066"/>
              </a:solidFill>
            </a:endParaRPr>
          </a:p>
        </p:txBody>
      </p:sp>
      <p:sp>
        <p:nvSpPr>
          <p:cNvPr id="1031" name="Rectangle 14"/>
          <p:cNvSpPr>
            <a:spLocks noChangeArrowheads="1"/>
          </p:cNvSpPr>
          <p:nvPr/>
        </p:nvSpPr>
        <p:spPr bwMode="auto">
          <a:xfrm>
            <a:off x="359736" y="6398688"/>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eaLnBrk="0" hangingPunct="0">
              <a:defRPr sz="3200">
                <a:solidFill>
                  <a:srgbClr val="000066"/>
                </a:solidFill>
                <a:latin typeface="Arial" charset="0"/>
                <a:cs typeface="Arial" charset="0"/>
              </a:defRPr>
            </a:lvl1pPr>
            <a:lvl2pPr marL="742950" indent="-285750" defTabSz="1042988" eaLnBrk="0" hangingPunct="0">
              <a:defRPr sz="3200">
                <a:solidFill>
                  <a:srgbClr val="000066"/>
                </a:solidFill>
                <a:latin typeface="Arial" charset="0"/>
                <a:cs typeface="Arial" charset="0"/>
              </a:defRPr>
            </a:lvl2pPr>
            <a:lvl3pPr marL="1143000" indent="-228600" defTabSz="1042988" eaLnBrk="0" hangingPunct="0">
              <a:defRPr sz="3200">
                <a:solidFill>
                  <a:srgbClr val="000066"/>
                </a:solidFill>
                <a:latin typeface="Arial" charset="0"/>
                <a:cs typeface="Arial" charset="0"/>
              </a:defRPr>
            </a:lvl3pPr>
            <a:lvl4pPr marL="1600200" indent="-228600" defTabSz="1042988" eaLnBrk="0" hangingPunct="0">
              <a:defRPr sz="3200">
                <a:solidFill>
                  <a:srgbClr val="000066"/>
                </a:solidFill>
                <a:latin typeface="Arial" charset="0"/>
                <a:cs typeface="Arial" charset="0"/>
              </a:defRPr>
            </a:lvl4pPr>
            <a:lvl5pPr marL="2057400" indent="-228600" defTabSz="1042988" eaLnBrk="0" hangingPunct="0">
              <a:defRPr sz="3200">
                <a:solidFill>
                  <a:srgbClr val="000066"/>
                </a:solidFill>
                <a:latin typeface="Arial" charset="0"/>
                <a:cs typeface="Arial" charset="0"/>
              </a:defRPr>
            </a:lvl5pPr>
            <a:lvl6pPr marL="2514600" indent="-228600" algn="r" defTabSz="1042988" rtl="1" eaLnBrk="0" fontAlgn="base" hangingPunct="0">
              <a:spcBef>
                <a:spcPct val="0"/>
              </a:spcBef>
              <a:spcAft>
                <a:spcPct val="0"/>
              </a:spcAft>
              <a:defRPr sz="3200">
                <a:solidFill>
                  <a:srgbClr val="000066"/>
                </a:solidFill>
                <a:latin typeface="Arial" charset="0"/>
                <a:cs typeface="Arial" charset="0"/>
              </a:defRPr>
            </a:lvl6pPr>
            <a:lvl7pPr marL="2971800" indent="-228600" algn="r" defTabSz="1042988" rtl="1" eaLnBrk="0" fontAlgn="base" hangingPunct="0">
              <a:spcBef>
                <a:spcPct val="0"/>
              </a:spcBef>
              <a:spcAft>
                <a:spcPct val="0"/>
              </a:spcAft>
              <a:defRPr sz="3200">
                <a:solidFill>
                  <a:srgbClr val="000066"/>
                </a:solidFill>
                <a:latin typeface="Arial" charset="0"/>
                <a:cs typeface="Arial" charset="0"/>
              </a:defRPr>
            </a:lvl7pPr>
            <a:lvl8pPr marL="3429000" indent="-228600" algn="r" defTabSz="1042988" rtl="1" eaLnBrk="0" fontAlgn="base" hangingPunct="0">
              <a:spcBef>
                <a:spcPct val="0"/>
              </a:spcBef>
              <a:spcAft>
                <a:spcPct val="0"/>
              </a:spcAft>
              <a:defRPr sz="3200">
                <a:solidFill>
                  <a:srgbClr val="000066"/>
                </a:solidFill>
                <a:latin typeface="Arial" charset="0"/>
                <a:cs typeface="Arial" charset="0"/>
              </a:defRPr>
            </a:lvl8pPr>
            <a:lvl9pPr marL="3886200" indent="-228600" algn="r" defTabSz="1042988" rtl="1" eaLnBrk="0" fontAlgn="base" hangingPunct="0">
              <a:spcBef>
                <a:spcPct val="0"/>
              </a:spcBef>
              <a:spcAft>
                <a:spcPct val="0"/>
              </a:spcAft>
              <a:defRPr sz="3200">
                <a:solidFill>
                  <a:srgbClr val="000066"/>
                </a:solidFill>
                <a:latin typeface="Arial" charset="0"/>
                <a:cs typeface="Arial" charset="0"/>
              </a:defRPr>
            </a:lvl9pPr>
          </a:lstStyle>
          <a:p>
            <a:pPr algn="r" eaLnBrk="1" fontAlgn="base" hangingPunct="1">
              <a:spcBef>
                <a:spcPct val="0"/>
              </a:spcBef>
              <a:spcAft>
                <a:spcPct val="0"/>
              </a:spcAft>
              <a:defRPr/>
            </a:pPr>
            <a:r>
              <a:rPr lang="en-US" altLang="fr-FR" sz="2052" b="1" baseline="14000" dirty="0" smtClean="0">
                <a:solidFill>
                  <a:srgbClr val="FFFFFF"/>
                </a:solidFill>
                <a:latin typeface="Arial Narrow" pitchFamily="34" charset="0"/>
              </a:rPr>
              <a:t>|</a:t>
            </a:r>
          </a:p>
        </p:txBody>
      </p:sp>
      <p:pic>
        <p:nvPicPr>
          <p:cNvPr id="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8783" y="6193217"/>
            <a:ext cx="1162005" cy="58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45444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defTabSz="890121" rtl="0" eaLnBrk="0" fontAlgn="base" hangingPunct="0">
        <a:spcBef>
          <a:spcPct val="0"/>
        </a:spcBef>
        <a:spcAft>
          <a:spcPct val="0"/>
        </a:spcAft>
        <a:defRPr sz="3420" b="1">
          <a:solidFill>
            <a:srgbClr val="000066"/>
          </a:solidFill>
          <a:latin typeface="+mj-lt"/>
          <a:ea typeface="+mj-ea"/>
          <a:cs typeface="+mj-cs"/>
        </a:defRPr>
      </a:lvl1pPr>
      <a:lvl2pPr algn="ctr" defTabSz="890121" rtl="0" eaLnBrk="0" fontAlgn="base" hangingPunct="0">
        <a:spcBef>
          <a:spcPct val="0"/>
        </a:spcBef>
        <a:spcAft>
          <a:spcPct val="0"/>
        </a:spcAft>
        <a:defRPr sz="3420" b="1">
          <a:solidFill>
            <a:srgbClr val="000066"/>
          </a:solidFill>
          <a:latin typeface="Arial" charset="0"/>
          <a:cs typeface="Arial" charset="0"/>
        </a:defRPr>
      </a:lvl2pPr>
      <a:lvl3pPr algn="ctr" defTabSz="890121" rtl="0" eaLnBrk="0" fontAlgn="base" hangingPunct="0">
        <a:spcBef>
          <a:spcPct val="0"/>
        </a:spcBef>
        <a:spcAft>
          <a:spcPct val="0"/>
        </a:spcAft>
        <a:defRPr sz="3420" b="1">
          <a:solidFill>
            <a:srgbClr val="000066"/>
          </a:solidFill>
          <a:latin typeface="Arial" charset="0"/>
          <a:cs typeface="Arial" charset="0"/>
        </a:defRPr>
      </a:lvl3pPr>
      <a:lvl4pPr algn="ctr" defTabSz="890121" rtl="0" eaLnBrk="0" fontAlgn="base" hangingPunct="0">
        <a:spcBef>
          <a:spcPct val="0"/>
        </a:spcBef>
        <a:spcAft>
          <a:spcPct val="0"/>
        </a:spcAft>
        <a:defRPr sz="3420" b="1">
          <a:solidFill>
            <a:srgbClr val="000066"/>
          </a:solidFill>
          <a:latin typeface="Arial" charset="0"/>
          <a:cs typeface="Arial" charset="0"/>
        </a:defRPr>
      </a:lvl4pPr>
      <a:lvl5pPr algn="ctr" defTabSz="890121" rtl="0" eaLnBrk="0" fontAlgn="base" hangingPunct="0">
        <a:spcBef>
          <a:spcPct val="0"/>
        </a:spcBef>
        <a:spcAft>
          <a:spcPct val="0"/>
        </a:spcAft>
        <a:defRPr sz="3420" b="1">
          <a:solidFill>
            <a:srgbClr val="000066"/>
          </a:solidFill>
          <a:latin typeface="Arial" charset="0"/>
          <a:cs typeface="Arial" charset="0"/>
        </a:defRPr>
      </a:lvl5pPr>
      <a:lvl6pPr marL="390186" algn="ctr" defTabSz="890121" rtl="0" fontAlgn="base">
        <a:spcBef>
          <a:spcPct val="0"/>
        </a:spcBef>
        <a:spcAft>
          <a:spcPct val="0"/>
        </a:spcAft>
        <a:defRPr sz="3420" b="1">
          <a:solidFill>
            <a:srgbClr val="000066"/>
          </a:solidFill>
          <a:latin typeface="Arial" charset="0"/>
          <a:cs typeface="Arial" charset="0"/>
        </a:defRPr>
      </a:lvl6pPr>
      <a:lvl7pPr marL="780375" algn="ctr" defTabSz="890121" rtl="0" fontAlgn="base">
        <a:spcBef>
          <a:spcPct val="0"/>
        </a:spcBef>
        <a:spcAft>
          <a:spcPct val="0"/>
        </a:spcAft>
        <a:defRPr sz="3420" b="1">
          <a:solidFill>
            <a:srgbClr val="000066"/>
          </a:solidFill>
          <a:latin typeface="Arial" charset="0"/>
          <a:cs typeface="Arial" charset="0"/>
        </a:defRPr>
      </a:lvl7pPr>
      <a:lvl8pPr marL="1170567" algn="ctr" defTabSz="890121" rtl="0" fontAlgn="base">
        <a:spcBef>
          <a:spcPct val="0"/>
        </a:spcBef>
        <a:spcAft>
          <a:spcPct val="0"/>
        </a:spcAft>
        <a:defRPr sz="3420" b="1">
          <a:solidFill>
            <a:srgbClr val="000066"/>
          </a:solidFill>
          <a:latin typeface="Arial" charset="0"/>
          <a:cs typeface="Arial" charset="0"/>
        </a:defRPr>
      </a:lvl8pPr>
      <a:lvl9pPr marL="1560757" algn="ctr" defTabSz="890121" rtl="0" fontAlgn="base">
        <a:spcBef>
          <a:spcPct val="0"/>
        </a:spcBef>
        <a:spcAft>
          <a:spcPct val="0"/>
        </a:spcAft>
        <a:defRPr sz="3420" b="1">
          <a:solidFill>
            <a:srgbClr val="000066"/>
          </a:solidFill>
          <a:latin typeface="Arial" charset="0"/>
          <a:cs typeface="Arial" charset="0"/>
        </a:defRPr>
      </a:lvl9pPr>
    </p:titleStyle>
    <p:bodyStyle>
      <a:lvl1pPr marL="0" indent="0" algn="l" defTabSz="890121" rtl="0" eaLnBrk="0" fontAlgn="base" hangingPunct="0">
        <a:spcBef>
          <a:spcPct val="80000"/>
        </a:spcBef>
        <a:spcAft>
          <a:spcPct val="0"/>
        </a:spcAft>
        <a:buClr>
          <a:srgbClr val="1E7FB8"/>
        </a:buClr>
        <a:buFont typeface="Wingdings" pitchFamily="2" charset="2"/>
        <a:buNone/>
        <a:defRPr sz="1796" baseline="0">
          <a:solidFill>
            <a:srgbClr val="000066"/>
          </a:solidFill>
          <a:latin typeface="+mn-lt"/>
          <a:ea typeface="+mn-ea"/>
          <a:cs typeface="+mn-cs"/>
        </a:defRPr>
      </a:lvl1pPr>
      <a:lvl2pPr marL="784442" indent="-275030" algn="l" defTabSz="890121" rtl="0" eaLnBrk="0" fontAlgn="base" hangingPunct="0">
        <a:spcBef>
          <a:spcPct val="20000"/>
        </a:spcBef>
        <a:spcAft>
          <a:spcPct val="0"/>
        </a:spcAft>
        <a:buClr>
          <a:srgbClr val="1E7FB8"/>
        </a:buClr>
        <a:buFont typeface="Arial" charset="0"/>
        <a:buChar char="–"/>
        <a:defRPr sz="2052">
          <a:solidFill>
            <a:srgbClr val="000066"/>
          </a:solidFill>
          <a:latin typeface="+mn-lt"/>
          <a:cs typeface="+mn-cs"/>
        </a:defRPr>
      </a:lvl2pPr>
      <a:lvl3pPr marL="1223404" indent="-262836" algn="l" defTabSz="890121" rtl="0" eaLnBrk="0" fontAlgn="base" hangingPunct="0">
        <a:spcBef>
          <a:spcPct val="20000"/>
        </a:spcBef>
        <a:spcAft>
          <a:spcPct val="0"/>
        </a:spcAft>
        <a:buClr>
          <a:srgbClr val="1E7FB8"/>
        </a:buClr>
        <a:buChar char="•"/>
        <a:defRPr sz="2052">
          <a:solidFill>
            <a:srgbClr val="000066"/>
          </a:solidFill>
          <a:latin typeface="Arial Narrow" pitchFamily="34" charset="0"/>
          <a:cs typeface="+mn-cs"/>
        </a:defRPr>
      </a:lvl3pPr>
      <a:lvl4pPr marL="1620369" indent="-220838" algn="l" defTabSz="890121" rtl="0" eaLnBrk="0" fontAlgn="base" hangingPunct="0">
        <a:spcBef>
          <a:spcPct val="20000"/>
        </a:spcBef>
        <a:spcAft>
          <a:spcPct val="0"/>
        </a:spcAft>
        <a:buClr>
          <a:srgbClr val="1E7FB8"/>
        </a:buClr>
        <a:buChar char="–"/>
        <a:defRPr sz="2052">
          <a:solidFill>
            <a:srgbClr val="000066"/>
          </a:solidFill>
          <a:latin typeface="Arial Narrow" pitchFamily="34" charset="0"/>
          <a:cs typeface="+mn-cs"/>
        </a:defRPr>
      </a:lvl4pPr>
      <a:lvl5pPr marL="1936044" indent="-140902" algn="r" defTabSz="890121" rtl="1" eaLnBrk="0" fontAlgn="base" hangingPunct="0">
        <a:spcBef>
          <a:spcPct val="20000"/>
        </a:spcBef>
        <a:spcAft>
          <a:spcPct val="0"/>
        </a:spcAft>
        <a:buChar char="»"/>
        <a:defRPr sz="1967">
          <a:solidFill>
            <a:srgbClr val="000066"/>
          </a:solidFill>
          <a:latin typeface="+mn-lt"/>
          <a:cs typeface="+mn-cs"/>
        </a:defRPr>
      </a:lvl5pPr>
      <a:lvl6pPr marL="2326234" indent="-140902" algn="r" defTabSz="890121" rtl="1" fontAlgn="base">
        <a:spcBef>
          <a:spcPct val="20000"/>
        </a:spcBef>
        <a:spcAft>
          <a:spcPct val="0"/>
        </a:spcAft>
        <a:buChar char="»"/>
        <a:defRPr sz="1967">
          <a:solidFill>
            <a:srgbClr val="000066"/>
          </a:solidFill>
          <a:latin typeface="+mn-lt"/>
          <a:cs typeface="+mn-cs"/>
        </a:defRPr>
      </a:lvl6pPr>
      <a:lvl7pPr marL="2716424" indent="-140902" algn="r" defTabSz="890121" rtl="1" fontAlgn="base">
        <a:spcBef>
          <a:spcPct val="20000"/>
        </a:spcBef>
        <a:spcAft>
          <a:spcPct val="0"/>
        </a:spcAft>
        <a:buChar char="»"/>
        <a:defRPr sz="1967">
          <a:solidFill>
            <a:srgbClr val="000066"/>
          </a:solidFill>
          <a:latin typeface="+mn-lt"/>
          <a:cs typeface="+mn-cs"/>
        </a:defRPr>
      </a:lvl7pPr>
      <a:lvl8pPr marL="3106613" indent="-140902" algn="r" defTabSz="890121" rtl="1" fontAlgn="base">
        <a:spcBef>
          <a:spcPct val="20000"/>
        </a:spcBef>
        <a:spcAft>
          <a:spcPct val="0"/>
        </a:spcAft>
        <a:buChar char="»"/>
        <a:defRPr sz="1967">
          <a:solidFill>
            <a:srgbClr val="000066"/>
          </a:solidFill>
          <a:latin typeface="+mn-lt"/>
          <a:cs typeface="+mn-cs"/>
        </a:defRPr>
      </a:lvl8pPr>
      <a:lvl9pPr marL="3496801" indent="-140902" algn="r" defTabSz="890121" rtl="1" fontAlgn="base">
        <a:spcBef>
          <a:spcPct val="20000"/>
        </a:spcBef>
        <a:spcAft>
          <a:spcPct val="0"/>
        </a:spcAft>
        <a:buChar char="»"/>
        <a:defRPr sz="1967">
          <a:solidFill>
            <a:srgbClr val="000066"/>
          </a:solidFill>
          <a:latin typeface="+mn-lt"/>
          <a:cs typeface="+mn-cs"/>
        </a:defRPr>
      </a:lvl9pPr>
    </p:bodyStyle>
    <p:otherStyle>
      <a:defPPr>
        <a:defRPr lang="fr-FR"/>
      </a:defPPr>
      <a:lvl1pPr marL="0" algn="l" defTabSz="780375" rtl="0" eaLnBrk="1" latinLnBrk="0" hangingPunct="1">
        <a:defRPr sz="1539" kern="1200">
          <a:solidFill>
            <a:schemeClr val="tx1"/>
          </a:solidFill>
          <a:latin typeface="+mn-lt"/>
          <a:ea typeface="+mn-ea"/>
          <a:cs typeface="+mn-cs"/>
        </a:defRPr>
      </a:lvl1pPr>
      <a:lvl2pPr marL="390186" algn="l" defTabSz="780375" rtl="0" eaLnBrk="1" latinLnBrk="0" hangingPunct="1">
        <a:defRPr sz="1539" kern="1200">
          <a:solidFill>
            <a:schemeClr val="tx1"/>
          </a:solidFill>
          <a:latin typeface="+mn-lt"/>
          <a:ea typeface="+mn-ea"/>
          <a:cs typeface="+mn-cs"/>
        </a:defRPr>
      </a:lvl2pPr>
      <a:lvl3pPr marL="780375" algn="l" defTabSz="780375" rtl="0" eaLnBrk="1" latinLnBrk="0" hangingPunct="1">
        <a:defRPr sz="1539" kern="1200">
          <a:solidFill>
            <a:schemeClr val="tx1"/>
          </a:solidFill>
          <a:latin typeface="+mn-lt"/>
          <a:ea typeface="+mn-ea"/>
          <a:cs typeface="+mn-cs"/>
        </a:defRPr>
      </a:lvl3pPr>
      <a:lvl4pPr marL="1170567" algn="l" defTabSz="780375" rtl="0" eaLnBrk="1" latinLnBrk="0" hangingPunct="1">
        <a:defRPr sz="1539" kern="1200">
          <a:solidFill>
            <a:schemeClr val="tx1"/>
          </a:solidFill>
          <a:latin typeface="+mn-lt"/>
          <a:ea typeface="+mn-ea"/>
          <a:cs typeface="+mn-cs"/>
        </a:defRPr>
      </a:lvl4pPr>
      <a:lvl5pPr marL="1560757" algn="l" defTabSz="780375" rtl="0" eaLnBrk="1" latinLnBrk="0" hangingPunct="1">
        <a:defRPr sz="1539" kern="1200">
          <a:solidFill>
            <a:schemeClr val="tx1"/>
          </a:solidFill>
          <a:latin typeface="+mn-lt"/>
          <a:ea typeface="+mn-ea"/>
          <a:cs typeface="+mn-cs"/>
        </a:defRPr>
      </a:lvl5pPr>
      <a:lvl6pPr marL="1950947" algn="l" defTabSz="780375" rtl="0" eaLnBrk="1" latinLnBrk="0" hangingPunct="1">
        <a:defRPr sz="1539" kern="1200">
          <a:solidFill>
            <a:schemeClr val="tx1"/>
          </a:solidFill>
          <a:latin typeface="+mn-lt"/>
          <a:ea typeface="+mn-ea"/>
          <a:cs typeface="+mn-cs"/>
        </a:defRPr>
      </a:lvl6pPr>
      <a:lvl7pPr marL="2341137" algn="l" defTabSz="780375" rtl="0" eaLnBrk="1" latinLnBrk="0" hangingPunct="1">
        <a:defRPr sz="1539" kern="1200">
          <a:solidFill>
            <a:schemeClr val="tx1"/>
          </a:solidFill>
          <a:latin typeface="+mn-lt"/>
          <a:ea typeface="+mn-ea"/>
          <a:cs typeface="+mn-cs"/>
        </a:defRPr>
      </a:lvl7pPr>
      <a:lvl8pPr marL="2731326" algn="l" defTabSz="780375" rtl="0" eaLnBrk="1" latinLnBrk="0" hangingPunct="1">
        <a:defRPr sz="1539" kern="1200">
          <a:solidFill>
            <a:schemeClr val="tx1"/>
          </a:solidFill>
          <a:latin typeface="+mn-lt"/>
          <a:ea typeface="+mn-ea"/>
          <a:cs typeface="+mn-cs"/>
        </a:defRPr>
      </a:lvl8pPr>
      <a:lvl9pPr marL="3121513" algn="l" defTabSz="780375" rtl="0" eaLnBrk="1" latinLnBrk="0" hangingPunct="1">
        <a:defRPr sz="15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393454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E2F50-16BF-4382-8A4C-DE0C4141D25C}" type="datetimeFigureOut">
              <a:rPr lang="fr-FR" smtClean="0">
                <a:solidFill>
                  <a:prstClr val="black">
                    <a:tint val="75000"/>
                  </a:prstClr>
                </a:solidFill>
              </a:rPr>
              <a:pPr/>
              <a:t>08/12/2014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69FF6-DFF7-4FE7-8D69-51745A7278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9780259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84784"/>
            <a:ext cx="822960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b="1" dirty="0" smtClean="0">
                <a:latin typeface="Narkisim" panose="020E0502050101010101" pitchFamily="34" charset="-79"/>
                <a:cs typeface="Narkisim" panose="020E0502050101010101" pitchFamily="34" charset="-79"/>
              </a:rPr>
              <a:t> </a:t>
            </a:r>
            <a:r>
              <a:rPr lang="fr-CA" b="1" dirty="0">
                <a:latin typeface="Narkisim" panose="020E0502050101010101" pitchFamily="34" charset="-79"/>
                <a:cs typeface="Narkisim" panose="020E0502050101010101" pitchFamily="34" charset="-79"/>
              </a:rPr>
              <a:t>M</a:t>
            </a:r>
            <a:r>
              <a:rPr lang="fr-CA" b="1" dirty="0" smtClean="0">
                <a:latin typeface="Narkisim" panose="020E0502050101010101" pitchFamily="34" charset="-79"/>
                <a:cs typeface="Narkisim" panose="020E0502050101010101" pitchFamily="34" charset="-79"/>
              </a:rPr>
              <a:t>aladie à </a:t>
            </a:r>
            <a:r>
              <a:rPr lang="fr-CA" b="1" dirty="0">
                <a:latin typeface="Narkisim" panose="020E0502050101010101" pitchFamily="34" charset="-79"/>
                <a:cs typeface="Narkisim" panose="020E0502050101010101" pitchFamily="34" charset="-79"/>
              </a:rPr>
              <a:t>virus </a:t>
            </a:r>
            <a:r>
              <a:rPr lang="fr-CA" b="1" dirty="0" err="1">
                <a:latin typeface="Narkisim" panose="020E0502050101010101" pitchFamily="34" charset="-79"/>
                <a:cs typeface="Narkisim" panose="020E0502050101010101" pitchFamily="34" charset="-79"/>
              </a:rPr>
              <a:t>Ebola</a:t>
            </a:r>
            <a:r>
              <a:rPr lang="fr-CA" b="1" dirty="0">
                <a:latin typeface="Narkisim" panose="020E0502050101010101" pitchFamily="34" charset="-79"/>
                <a:cs typeface="Narkisim" panose="020E0502050101010101" pitchFamily="34" charset="-79"/>
              </a:rPr>
              <a:t> </a:t>
            </a:r>
            <a:r>
              <a:rPr lang="fr-CA" b="1" dirty="0" smtClean="0">
                <a:latin typeface="Narkisim" panose="020E0502050101010101" pitchFamily="34" charset="-79"/>
                <a:cs typeface="Narkisim" panose="020E0502050101010101" pitchFamily="34" charset="-79"/>
              </a:rPr>
              <a:t>(MVE)</a:t>
            </a:r>
            <a:br>
              <a:rPr lang="fr-CA" b="1" dirty="0" smtClean="0">
                <a:latin typeface="Narkisim" panose="020E0502050101010101" pitchFamily="34" charset="-79"/>
                <a:cs typeface="Narkisim" panose="020E0502050101010101" pitchFamily="34" charset="-79"/>
              </a:rPr>
            </a:br>
            <a:endParaRPr lang="fr-FR" dirty="0"/>
          </a:p>
        </p:txBody>
      </p:sp>
      <p:sp>
        <p:nvSpPr>
          <p:cNvPr id="3" name="Espace réservé du contenu 2"/>
          <p:cNvSpPr>
            <a:spLocks noGrp="1"/>
          </p:cNvSpPr>
          <p:nvPr>
            <p:ph idx="1"/>
          </p:nvPr>
        </p:nvSpPr>
        <p:spPr>
          <a:xfrm>
            <a:off x="179512" y="3068960"/>
            <a:ext cx="8856984" cy="3600400"/>
          </a:xfrm>
        </p:spPr>
        <p:txBody>
          <a:bodyPr>
            <a:noAutofit/>
          </a:bodyPr>
          <a:lstStyle/>
          <a:p>
            <a:pPr marL="0" lvl="0" indent="0">
              <a:spcBef>
                <a:spcPts val="0"/>
              </a:spcBef>
              <a:spcAft>
                <a:spcPts val="3000"/>
              </a:spcAft>
              <a:buNone/>
            </a:pPr>
            <a:endParaRPr lang="fr-FR" sz="2400" b="1" dirty="0" smtClean="0">
              <a:latin typeface="Arial" panose="020B0604020202020204" pitchFamily="34" charset="0"/>
              <a:cs typeface="Arial" panose="020B0604020202020204" pitchFamily="34" charset="0"/>
            </a:endParaRPr>
          </a:p>
          <a:p>
            <a:pPr marL="0" lvl="0" indent="0" algn="ctr">
              <a:spcBef>
                <a:spcPts val="0"/>
              </a:spcBef>
              <a:spcAft>
                <a:spcPts val="3000"/>
              </a:spcAft>
              <a:buNone/>
            </a:pPr>
            <a:r>
              <a:rPr lang="fr-FR" sz="2400" b="1" dirty="0" smtClean="0">
                <a:latin typeface="Arial" panose="020B0604020202020204" pitchFamily="34" charset="0"/>
                <a:cs typeface="Arial" panose="020B0604020202020204" pitchFamily="34" charset="0"/>
              </a:rPr>
              <a:t>Présenté par </a:t>
            </a:r>
            <a:r>
              <a:rPr lang="fr-FR" sz="2400" b="1" dirty="0" smtClean="0">
                <a:solidFill>
                  <a:schemeClr val="accent1"/>
                </a:solidFill>
                <a:latin typeface="Arial" panose="020B0604020202020204" pitchFamily="34" charset="0"/>
                <a:cs typeface="Arial" panose="020B0604020202020204" pitchFamily="34" charset="0"/>
              </a:rPr>
              <a:t>: </a:t>
            </a:r>
          </a:p>
          <a:p>
            <a:pPr marL="0" lvl="0" indent="0" algn="ctr">
              <a:spcBef>
                <a:spcPts val="0"/>
              </a:spcBef>
              <a:spcAft>
                <a:spcPts val="3000"/>
              </a:spcAft>
              <a:buNone/>
            </a:pPr>
            <a:r>
              <a:rPr lang="fr-FR" sz="2400" b="1" u="sng" dirty="0" smtClean="0">
                <a:solidFill>
                  <a:schemeClr val="accent1"/>
                </a:solidFill>
                <a:latin typeface="Arial" panose="020B0604020202020204" pitchFamily="34" charset="0"/>
                <a:cs typeface="Arial" panose="020B0604020202020204" pitchFamily="34" charset="0"/>
              </a:rPr>
              <a:t>Dr Isaïe MEDAH</a:t>
            </a:r>
            <a:r>
              <a:rPr lang="fr-FR" sz="2400" b="1" dirty="0" smtClean="0">
                <a:solidFill>
                  <a:schemeClr val="accent1"/>
                </a:solidFill>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Directeur de la lutte contre la maladie</a:t>
            </a: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a:t>
            </a:fld>
            <a:endParaRPr lang="fr-FR">
              <a:solidFill>
                <a:prstClr val="black">
                  <a:tint val="75000"/>
                </a:prstClr>
              </a:solidFill>
            </a:endParaRPr>
          </a:p>
        </p:txBody>
      </p:sp>
    </p:spTree>
    <p:extLst>
      <p:ext uri="{BB962C8B-B14F-4D97-AF65-F5344CB8AC3E}">
        <p14:creationId xmlns:p14="http://schemas.microsoft.com/office/powerpoint/2010/main" val="3748545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229600" cy="158417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sz="4000" b="1" dirty="0" smtClean="0">
                <a:latin typeface="Narkisim" panose="020E0502050101010101" pitchFamily="34" charset="-79"/>
                <a:cs typeface="Narkisim" panose="020E0502050101010101" pitchFamily="34" charset="-79"/>
              </a:rPr>
              <a:t/>
            </a:r>
            <a:br>
              <a:rPr lang="fr-FR" sz="4000" b="1" dirty="0" smtClean="0">
                <a:latin typeface="Narkisim" panose="020E0502050101010101" pitchFamily="34" charset="-79"/>
                <a:cs typeface="Narkisim" panose="020E0502050101010101" pitchFamily="34" charset="-79"/>
              </a:rPr>
            </a:br>
            <a:r>
              <a:rPr lang="fr-FR" sz="4000" b="1" dirty="0" smtClean="0">
                <a:latin typeface="Narkisim" panose="020E0502050101010101" pitchFamily="34" charset="-79"/>
                <a:cs typeface="Narkisim" panose="020E0502050101010101" pitchFamily="34" charset="-79"/>
              </a:rPr>
              <a:t>I- </a:t>
            </a:r>
            <a:r>
              <a:rPr lang="fr-FR" sz="4000" b="1" dirty="0" smtClean="0">
                <a:latin typeface="Arial" panose="020B0604020202020204" pitchFamily="34" charset="0"/>
                <a:cs typeface="Arial" panose="020B0604020202020204" pitchFamily="34" charset="0"/>
              </a:rPr>
              <a:t>Informations </a:t>
            </a:r>
            <a:r>
              <a:rPr lang="fr-FR" sz="4000" b="1" dirty="0">
                <a:latin typeface="Arial" panose="020B0604020202020204" pitchFamily="34" charset="0"/>
                <a:cs typeface="Arial" panose="020B0604020202020204" pitchFamily="34" charset="0"/>
              </a:rPr>
              <a:t>générales sur le virus et la </a:t>
            </a:r>
            <a:r>
              <a:rPr lang="fr-FR" sz="4000" b="1" dirty="0" smtClean="0">
                <a:latin typeface="Arial" panose="020B0604020202020204" pitchFamily="34" charset="0"/>
                <a:cs typeface="Arial" panose="020B0604020202020204" pitchFamily="34" charset="0"/>
              </a:rPr>
              <a:t>maladie </a:t>
            </a:r>
            <a:endParaRPr lang="fr-FR" dirty="0"/>
          </a:p>
        </p:txBody>
      </p:sp>
      <p:sp>
        <p:nvSpPr>
          <p:cNvPr id="3" name="Espace réservé du contenu 2"/>
          <p:cNvSpPr>
            <a:spLocks noGrp="1"/>
          </p:cNvSpPr>
          <p:nvPr>
            <p:ph idx="1"/>
          </p:nvPr>
        </p:nvSpPr>
        <p:spPr>
          <a:xfrm>
            <a:off x="208899" y="2060847"/>
            <a:ext cx="8928992" cy="4574319"/>
          </a:xfrm>
        </p:spPr>
        <p:txBody>
          <a:bodyPr>
            <a:noAutofit/>
          </a:bodyPr>
          <a:lstStyle/>
          <a:p>
            <a:pPr marL="0" indent="0" algn="just">
              <a:spcAft>
                <a:spcPts val="0"/>
              </a:spcAft>
              <a:buNone/>
            </a:pPr>
            <a:r>
              <a:rPr lang="fr-FR" sz="2400" b="1" dirty="0" smtClean="0">
                <a:solidFill>
                  <a:srgbClr val="000000"/>
                </a:solidFill>
                <a:latin typeface="Arial" panose="020B0604020202020204" pitchFamily="34" charset="0"/>
                <a:ea typeface="Calibri" panose="020F0502020204030204" pitchFamily="34" charset="0"/>
                <a:cs typeface="Symbol" panose="05050102010706020507" pitchFamily="18" charset="2"/>
              </a:rPr>
              <a:t>Période d’incubation : 2 a 21 jours</a:t>
            </a:r>
          </a:p>
          <a:p>
            <a:pPr marL="0" indent="0" algn="just">
              <a:spcAft>
                <a:spcPts val="0"/>
              </a:spcAft>
              <a:buNone/>
            </a:pPr>
            <a:r>
              <a:rPr lang="fr-FR" sz="2400" b="1" dirty="0" smtClean="0">
                <a:solidFill>
                  <a:srgbClr val="000000"/>
                </a:solidFill>
                <a:latin typeface="Arial" panose="020B0604020202020204" pitchFamily="34" charset="0"/>
                <a:ea typeface="Calibri" panose="020F0502020204030204" pitchFamily="34" charset="0"/>
                <a:cs typeface="Symbol" panose="05050102010706020507" pitchFamily="18" charset="2"/>
              </a:rPr>
              <a:t>Symptômes </a:t>
            </a:r>
            <a:r>
              <a:rPr lang="fr-FR" sz="2400" b="1" dirty="0">
                <a:solidFill>
                  <a:srgbClr val="000000"/>
                </a:solidFill>
                <a:latin typeface="Arial" panose="020B0604020202020204" pitchFamily="34" charset="0"/>
                <a:ea typeface="Calibri" panose="020F0502020204030204" pitchFamily="34" charset="0"/>
                <a:cs typeface="Symbol" panose="05050102010706020507" pitchFamily="18" charset="2"/>
              </a:rPr>
              <a:t>courants :</a:t>
            </a:r>
            <a:endParaRPr lang="fr-CA" sz="1800" dirty="0">
              <a:solidFill>
                <a:srgbClr val="000000"/>
              </a:solidFill>
              <a:latin typeface="Symbol" panose="05050102010706020507" pitchFamily="18" charset="2"/>
              <a:ea typeface="Calibri" panose="020F0502020204030204" pitchFamily="34" charset="0"/>
              <a:cs typeface="Symbol" panose="05050102010706020507" pitchFamily="18" charset="2"/>
            </a:endParaRPr>
          </a:p>
          <a:p>
            <a:pPr lvl="0" algn="just"/>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Forte </a:t>
            </a:r>
            <a:r>
              <a:rPr lang="fr-FR"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fièvre d'installation souvent brusque</a:t>
            </a: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Fatigue intense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Diarrhée qui peut être sanglante (appelée “diarrhée rouge” en Afrique francophone)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Vomissements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Maux de tête (céphalées)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Hoquets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Nausées et douleurs abdominales.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marL="0" lvl="0" indent="0">
              <a:spcBef>
                <a:spcPts val="0"/>
              </a:spcBef>
              <a:buNone/>
            </a:pPr>
            <a:endParaRPr lang="fr-FR" sz="2400" dirty="0" smtClean="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10</a:t>
            </a:fld>
            <a:endParaRPr lang="fr-FR">
              <a:solidFill>
                <a:prstClr val="black">
                  <a:tint val="75000"/>
                </a:prstClr>
              </a:solidFill>
            </a:endParaRPr>
          </a:p>
        </p:txBody>
      </p:sp>
    </p:spTree>
    <p:extLst>
      <p:ext uri="{BB962C8B-B14F-4D97-AF65-F5344CB8AC3E}">
        <p14:creationId xmlns:p14="http://schemas.microsoft.com/office/powerpoint/2010/main" val="2693352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229600" cy="158417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sz="4000" b="1" dirty="0" smtClean="0">
                <a:latin typeface="Narkisim" panose="020E0502050101010101" pitchFamily="34" charset="-79"/>
                <a:cs typeface="Narkisim" panose="020E0502050101010101" pitchFamily="34" charset="-79"/>
              </a:rPr>
              <a:t/>
            </a:r>
            <a:br>
              <a:rPr lang="fr-FR" sz="4000" b="1" dirty="0" smtClean="0">
                <a:latin typeface="Narkisim" panose="020E0502050101010101" pitchFamily="34" charset="-79"/>
                <a:cs typeface="Narkisim" panose="020E0502050101010101" pitchFamily="34" charset="-79"/>
              </a:rPr>
            </a:br>
            <a:r>
              <a:rPr lang="fr-FR" sz="4000" b="1" dirty="0" smtClean="0">
                <a:latin typeface="Narkisim" panose="020E0502050101010101" pitchFamily="34" charset="-79"/>
                <a:cs typeface="Narkisim" panose="020E0502050101010101" pitchFamily="34" charset="-79"/>
              </a:rPr>
              <a:t>I- </a:t>
            </a:r>
            <a:r>
              <a:rPr lang="fr-FR" sz="4000" b="1" dirty="0" smtClean="0">
                <a:latin typeface="Arial" panose="020B0604020202020204" pitchFamily="34" charset="0"/>
                <a:cs typeface="Arial" panose="020B0604020202020204" pitchFamily="34" charset="0"/>
              </a:rPr>
              <a:t>Informations </a:t>
            </a:r>
            <a:r>
              <a:rPr lang="fr-FR" sz="4000" b="1" dirty="0">
                <a:latin typeface="Arial" panose="020B0604020202020204" pitchFamily="34" charset="0"/>
                <a:cs typeface="Arial" panose="020B0604020202020204" pitchFamily="34" charset="0"/>
              </a:rPr>
              <a:t>générales sur le virus et la </a:t>
            </a:r>
            <a:r>
              <a:rPr lang="fr-FR" sz="4000" b="1" dirty="0" smtClean="0">
                <a:latin typeface="Arial" panose="020B0604020202020204" pitchFamily="34" charset="0"/>
                <a:cs typeface="Arial" panose="020B0604020202020204" pitchFamily="34" charset="0"/>
              </a:rPr>
              <a:t>maladie </a:t>
            </a:r>
            <a:endParaRPr lang="fr-FR" dirty="0"/>
          </a:p>
        </p:txBody>
      </p:sp>
      <p:sp>
        <p:nvSpPr>
          <p:cNvPr id="3" name="Espace réservé du contenu 2"/>
          <p:cNvSpPr>
            <a:spLocks noGrp="1"/>
          </p:cNvSpPr>
          <p:nvPr>
            <p:ph idx="1"/>
          </p:nvPr>
        </p:nvSpPr>
        <p:spPr>
          <a:xfrm>
            <a:off x="208899" y="2060847"/>
            <a:ext cx="8928992" cy="4574319"/>
          </a:xfrm>
        </p:spPr>
        <p:txBody>
          <a:bodyPr>
            <a:noAutofit/>
          </a:bodyPr>
          <a:lstStyle/>
          <a:p>
            <a:pPr marL="0" indent="0" algn="just">
              <a:lnSpc>
                <a:spcPct val="150000"/>
              </a:lnSpc>
              <a:spcAft>
                <a:spcPts val="0"/>
              </a:spcAft>
              <a:buNone/>
            </a:pPr>
            <a:r>
              <a:rPr lang="fr-FR" sz="2400" b="1" dirty="0">
                <a:solidFill>
                  <a:srgbClr val="000000"/>
                </a:solidFill>
                <a:latin typeface="Arial" panose="020B0604020202020204" pitchFamily="34" charset="0"/>
                <a:ea typeface="Calibri" panose="020F0502020204030204" pitchFamily="34" charset="0"/>
                <a:cs typeface="Symbol" panose="05050102010706020507" pitchFamily="18" charset="2"/>
              </a:rPr>
              <a:t>Autres symptômes : </a:t>
            </a:r>
            <a:endParaRPr lang="fr-CA" sz="1800" dirty="0">
              <a:solidFill>
                <a:srgbClr val="000000"/>
              </a:solidFill>
              <a:latin typeface="Symbol" panose="05050102010706020507" pitchFamily="18" charset="2"/>
              <a:ea typeface="Calibri" panose="020F0502020204030204" pitchFamily="34" charset="0"/>
              <a:cs typeface="Symbol" panose="05050102010706020507" pitchFamily="18" charset="2"/>
            </a:endParaRPr>
          </a:p>
          <a:p>
            <a:pPr lvl="0" algn="just">
              <a:lnSpc>
                <a:spcPct val="150000"/>
              </a:lnSpc>
            </a:pP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Yeux rouges (conjonctives injectées)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lnSpc>
                <a:spcPct val="150000"/>
              </a:lnSpc>
            </a:pP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Difficultés à manger la nourriture (Dysphagie)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lnSpc>
                <a:spcPct val="150000"/>
              </a:lnSpc>
            </a:pP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Symptômes hémorragiques </a:t>
            </a:r>
            <a:r>
              <a:rPr lang="fr-FR"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(épistaxis</a:t>
            </a: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hémorragies gingivales, hématémèse, méléna ou purpura)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lnSpc>
                <a:spcPct val="150000"/>
              </a:lnSpc>
            </a:pP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Éruption </a:t>
            </a:r>
            <a:r>
              <a:rPr lang="fr-FR" sz="2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maculopapuleuse</a:t>
            </a: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sur le tronc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lvl="0" algn="just">
              <a:lnSpc>
                <a:spcPct val="150000"/>
              </a:lnSpc>
            </a:pPr>
            <a:r>
              <a:rPr lang="fr-FR"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Déshydratation et une perte de poids importante ;</a:t>
            </a:r>
            <a:endParaRPr lang="fr-CA" sz="1800" dirty="0">
              <a:solidFill>
                <a:srgbClr val="000000"/>
              </a:solidFill>
              <a:latin typeface="Symbol" panose="05050102010706020507" pitchFamily="18" charset="2"/>
              <a:ea typeface="Calibri" panose="020F0502020204030204" pitchFamily="34" charset="0"/>
              <a:cs typeface="Times New Roman" panose="02020603050405020304" pitchFamily="18" charset="0"/>
            </a:endParaRPr>
          </a:p>
          <a:p>
            <a:pPr marL="0" lvl="0" indent="0">
              <a:spcBef>
                <a:spcPts val="0"/>
              </a:spcBef>
              <a:buNone/>
            </a:pPr>
            <a:endParaRPr lang="fr-FR" sz="2400" dirty="0" smtClean="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11</a:t>
            </a:fld>
            <a:endParaRPr lang="fr-FR">
              <a:solidFill>
                <a:prstClr val="black">
                  <a:tint val="75000"/>
                </a:prstClr>
              </a:solidFill>
            </a:endParaRPr>
          </a:p>
        </p:txBody>
      </p:sp>
    </p:spTree>
    <p:extLst>
      <p:ext uri="{BB962C8B-B14F-4D97-AF65-F5344CB8AC3E}">
        <p14:creationId xmlns:p14="http://schemas.microsoft.com/office/powerpoint/2010/main" val="1971731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229600" cy="158417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sz="4000" b="1" dirty="0" smtClean="0">
                <a:latin typeface="Narkisim" panose="020E0502050101010101" pitchFamily="34" charset="-79"/>
                <a:cs typeface="Narkisim" panose="020E0502050101010101" pitchFamily="34" charset="-79"/>
              </a:rPr>
              <a:t/>
            </a:r>
            <a:br>
              <a:rPr lang="fr-FR" sz="4000" b="1" dirty="0" smtClean="0">
                <a:latin typeface="Narkisim" panose="020E0502050101010101" pitchFamily="34" charset="-79"/>
                <a:cs typeface="Narkisim" panose="020E0502050101010101" pitchFamily="34" charset="-79"/>
              </a:rPr>
            </a:br>
            <a:r>
              <a:rPr lang="fr-FR" sz="4000" b="1" dirty="0" smtClean="0">
                <a:latin typeface="Narkisim" panose="020E0502050101010101" pitchFamily="34" charset="-79"/>
                <a:cs typeface="Narkisim" panose="020E0502050101010101" pitchFamily="34" charset="-79"/>
              </a:rPr>
              <a:t>I- </a:t>
            </a:r>
            <a:r>
              <a:rPr lang="fr-FR" sz="4000" b="1" dirty="0" smtClean="0">
                <a:latin typeface="Arial" panose="020B0604020202020204" pitchFamily="34" charset="0"/>
                <a:cs typeface="Arial" panose="020B0604020202020204" pitchFamily="34" charset="0"/>
              </a:rPr>
              <a:t>Informations </a:t>
            </a:r>
            <a:r>
              <a:rPr lang="fr-FR" sz="4000" b="1" dirty="0">
                <a:latin typeface="Arial" panose="020B0604020202020204" pitchFamily="34" charset="0"/>
                <a:cs typeface="Arial" panose="020B0604020202020204" pitchFamily="34" charset="0"/>
              </a:rPr>
              <a:t>générales sur le virus et la </a:t>
            </a:r>
            <a:r>
              <a:rPr lang="fr-FR" sz="4000" b="1" dirty="0" smtClean="0">
                <a:latin typeface="Arial" panose="020B0604020202020204" pitchFamily="34" charset="0"/>
                <a:cs typeface="Arial" panose="020B0604020202020204" pitchFamily="34" charset="0"/>
              </a:rPr>
              <a:t>maladie </a:t>
            </a:r>
            <a:endParaRPr lang="fr-FR" dirty="0"/>
          </a:p>
        </p:txBody>
      </p:sp>
      <p:sp>
        <p:nvSpPr>
          <p:cNvPr id="3" name="Espace réservé du contenu 2"/>
          <p:cNvSpPr>
            <a:spLocks noGrp="1"/>
          </p:cNvSpPr>
          <p:nvPr>
            <p:ph idx="1"/>
          </p:nvPr>
        </p:nvSpPr>
        <p:spPr>
          <a:xfrm>
            <a:off x="107504" y="1916832"/>
            <a:ext cx="8928992" cy="4680520"/>
          </a:xfrm>
        </p:spPr>
        <p:txBody>
          <a:bodyPr>
            <a:noAutofit/>
          </a:bodyPr>
          <a:lstStyle/>
          <a:p>
            <a:pPr algn="just">
              <a:lnSpc>
                <a:spcPct val="150000"/>
              </a:lnSpc>
              <a:spcAft>
                <a:spcPts val="0"/>
              </a:spcAft>
            </a:pPr>
            <a:r>
              <a:rPr lang="fr-FR" sz="2400" dirty="0">
                <a:solidFill>
                  <a:srgbClr val="000000"/>
                </a:solidFill>
                <a:latin typeface="Arial" panose="020B0604020202020204" pitchFamily="34" charset="0"/>
                <a:ea typeface="Calibri" panose="020F0502020204030204" pitchFamily="34" charset="0"/>
                <a:cs typeface="Symbol" panose="05050102010706020507" pitchFamily="18" charset="2"/>
              </a:rPr>
              <a:t>A un stade tardif, le système nerveux central est fréquemment atteint, ce qui se manifeste par de la somnolence, des délires ou un coma. La  létalité s’établit entre 50% et 90</a:t>
            </a:r>
            <a:r>
              <a:rPr lang="fr-FR" sz="2400" dirty="0" smtClean="0">
                <a:solidFill>
                  <a:srgbClr val="000000"/>
                </a:solidFill>
                <a:latin typeface="Arial" panose="020B0604020202020204" pitchFamily="34" charset="0"/>
                <a:ea typeface="Calibri" panose="020F0502020204030204" pitchFamily="34" charset="0"/>
                <a:cs typeface="Symbol" panose="05050102010706020507" pitchFamily="18" charset="2"/>
              </a:rPr>
              <a:t>%.</a:t>
            </a:r>
            <a:endParaRPr lang="fr-FR" sz="2400" dirty="0">
              <a:solidFill>
                <a:srgbClr val="000000"/>
              </a:solidFill>
              <a:latin typeface="Arial" panose="020B0604020202020204" pitchFamily="34" charset="0"/>
              <a:ea typeface="Calibri" panose="020F0502020204030204" pitchFamily="34" charset="0"/>
              <a:cs typeface="Symbol" panose="05050102010706020507" pitchFamily="18" charset="2"/>
            </a:endParaRPr>
          </a:p>
          <a:p>
            <a:pPr algn="just">
              <a:lnSpc>
                <a:spcPct val="150000"/>
              </a:lnSpc>
              <a:spcAft>
                <a:spcPts val="0"/>
              </a:spcAft>
            </a:pPr>
            <a:r>
              <a:rPr lang="fr-FR" sz="2400" b="1" dirty="0" smtClean="0">
                <a:solidFill>
                  <a:srgbClr val="000000"/>
                </a:solidFill>
                <a:latin typeface="Arial" panose="020B0604020202020204" pitchFamily="34" charset="0"/>
                <a:ea typeface="Calibri" panose="020F0502020204030204" pitchFamily="34" charset="0"/>
                <a:cs typeface="Symbol" panose="05050102010706020507" pitchFamily="18" charset="2"/>
              </a:rPr>
              <a:t>NB: </a:t>
            </a:r>
            <a:r>
              <a:rPr lang="fr-FR" sz="2400" dirty="0" smtClean="0">
                <a:solidFill>
                  <a:srgbClr val="000000"/>
                </a:solidFill>
                <a:latin typeface="Arial" panose="020B0604020202020204" pitchFamily="34" charset="0"/>
                <a:ea typeface="Calibri" panose="020F0502020204030204" pitchFamily="34" charset="0"/>
                <a:cs typeface="Symbol" panose="05050102010706020507" pitchFamily="18" charset="2"/>
              </a:rPr>
              <a:t>Tous ces signes  sont communs à d'autres maladies telles </a:t>
            </a:r>
            <a:r>
              <a:rPr lang="fr-FR" sz="2400" dirty="0">
                <a:solidFill>
                  <a:srgbClr val="000000"/>
                </a:solidFill>
                <a:latin typeface="Arial" panose="020B0604020202020204" pitchFamily="34" charset="0"/>
                <a:ea typeface="Calibri" panose="020F0502020204030204" pitchFamily="34" charset="0"/>
                <a:cs typeface="Symbol" panose="05050102010706020507" pitchFamily="18" charset="2"/>
              </a:rPr>
              <a:t>que le paludisme</a:t>
            </a:r>
            <a:r>
              <a:rPr lang="fr-FR" sz="2400" dirty="0" smtClean="0">
                <a:solidFill>
                  <a:srgbClr val="000000"/>
                </a:solidFill>
                <a:latin typeface="Arial" panose="020B0604020202020204" pitchFamily="34" charset="0"/>
                <a:ea typeface="Calibri" panose="020F0502020204030204" pitchFamily="34" charset="0"/>
                <a:cs typeface="Symbol" panose="05050102010706020507" pitchFamily="18" charset="2"/>
              </a:rPr>
              <a:t>, la dengue, </a:t>
            </a:r>
            <a:r>
              <a:rPr lang="fr-FR" sz="2400" dirty="0">
                <a:solidFill>
                  <a:srgbClr val="000000"/>
                </a:solidFill>
                <a:latin typeface="Arial" panose="020B0604020202020204" pitchFamily="34" charset="0"/>
                <a:ea typeface="Calibri" panose="020F0502020204030204" pitchFamily="34" charset="0"/>
                <a:cs typeface="Symbol" panose="05050102010706020507" pitchFamily="18" charset="2"/>
              </a:rPr>
              <a:t>la fièvre typhoïde, la </a:t>
            </a:r>
            <a:r>
              <a:rPr lang="fr-FR" sz="2400" dirty="0" err="1">
                <a:solidFill>
                  <a:srgbClr val="000000"/>
                </a:solidFill>
                <a:latin typeface="Arial" panose="020B0604020202020204" pitchFamily="34" charset="0"/>
                <a:ea typeface="Calibri" panose="020F0502020204030204" pitchFamily="34" charset="0"/>
                <a:cs typeface="Symbol" panose="05050102010706020507" pitchFamily="18" charset="2"/>
              </a:rPr>
              <a:t>shigellose</a:t>
            </a:r>
            <a:r>
              <a:rPr lang="fr-FR" sz="2400" dirty="0">
                <a:solidFill>
                  <a:srgbClr val="000000"/>
                </a:solidFill>
                <a:latin typeface="Arial" panose="020B0604020202020204" pitchFamily="34" charset="0"/>
                <a:ea typeface="Calibri" panose="020F0502020204030204" pitchFamily="34" charset="0"/>
                <a:cs typeface="Symbol" panose="05050102010706020507" pitchFamily="18" charset="2"/>
              </a:rPr>
              <a:t>, le choléra, la leptospirose, la peste, la rickettsiose, la fièvre récurrente, la méningite, l’hépatite et d’autres fièvres hémorragiques virales </a:t>
            </a:r>
            <a:endParaRPr lang="fr-CA" sz="1800" dirty="0">
              <a:solidFill>
                <a:srgbClr val="000000"/>
              </a:solidFill>
              <a:latin typeface="Symbol" panose="05050102010706020507" pitchFamily="18" charset="2"/>
              <a:ea typeface="Calibri" panose="020F0502020204030204" pitchFamily="34" charset="0"/>
              <a:cs typeface="Symbol" panose="05050102010706020507" pitchFamily="18" charset="2"/>
            </a:endParaRPr>
          </a:p>
          <a:p>
            <a:pPr marL="0" lvl="0" indent="0">
              <a:spcBef>
                <a:spcPts val="0"/>
              </a:spcBef>
              <a:buNone/>
            </a:pPr>
            <a:endParaRPr lang="fr-FR" sz="2400" dirty="0" smtClean="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12</a:t>
            </a:fld>
            <a:endParaRPr lang="fr-FR">
              <a:solidFill>
                <a:prstClr val="black">
                  <a:tint val="75000"/>
                </a:prstClr>
              </a:solidFill>
            </a:endParaRPr>
          </a:p>
        </p:txBody>
      </p:sp>
    </p:spTree>
    <p:extLst>
      <p:ext uri="{BB962C8B-B14F-4D97-AF65-F5344CB8AC3E}">
        <p14:creationId xmlns:p14="http://schemas.microsoft.com/office/powerpoint/2010/main" val="57532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100811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b="1" dirty="0" smtClean="0">
                <a:latin typeface="Arial" panose="020B0604020202020204" pitchFamily="34" charset="0"/>
                <a:cs typeface="Arial" panose="020B0604020202020204" pitchFamily="34" charset="0"/>
              </a:rPr>
              <a:t>Diagnostic de la maladie  </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1196752"/>
            <a:ext cx="9036496" cy="5544616"/>
          </a:xfrm>
        </p:spPr>
        <p:txBody>
          <a:bodyPr>
            <a:normAutofit/>
          </a:bodyPr>
          <a:lstStyle/>
          <a:p>
            <a:pPr>
              <a:lnSpc>
                <a:spcPct val="150000"/>
              </a:lnSpc>
            </a:pPr>
            <a:r>
              <a:rPr lang="fr-FR" sz="2800" dirty="0"/>
              <a:t>Pour </a:t>
            </a:r>
            <a:r>
              <a:rPr lang="fr-FR" sz="2800" dirty="0" smtClean="0"/>
              <a:t> faire le diagnostic on utilise des définitions de cas</a:t>
            </a:r>
            <a:endParaRPr lang="fr-FR" sz="2800" dirty="0"/>
          </a:p>
          <a:p>
            <a:pPr>
              <a:lnSpc>
                <a:spcPct val="150000"/>
              </a:lnSpc>
            </a:pPr>
            <a:r>
              <a:rPr lang="fr-FR" sz="2800" b="1" u="sng" dirty="0"/>
              <a:t>D</a:t>
            </a:r>
            <a:r>
              <a:rPr lang="fr-FR" sz="2800" b="1" u="sng" dirty="0" smtClean="0"/>
              <a:t>éfinition </a:t>
            </a:r>
            <a:r>
              <a:rPr lang="fr-FR" sz="2800" b="1" u="sng" dirty="0"/>
              <a:t>d’un cas suspect</a:t>
            </a:r>
            <a:r>
              <a:rPr lang="fr-FR" sz="2800" b="1" dirty="0"/>
              <a:t> </a:t>
            </a:r>
            <a:r>
              <a:rPr lang="fr-FR" sz="2800" b="1" dirty="0" smtClean="0"/>
              <a:t>:</a:t>
            </a:r>
            <a:r>
              <a:rPr lang="fr-FR" sz="2800" dirty="0" smtClean="0"/>
              <a:t> Toute personne souffrant d’une </a:t>
            </a:r>
            <a:r>
              <a:rPr lang="fr-FR" sz="2800" b="1" dirty="0" smtClean="0"/>
              <a:t>forte fièvre </a:t>
            </a:r>
            <a:r>
              <a:rPr lang="fr-FR" sz="2800" dirty="0" smtClean="0"/>
              <a:t>qui ne répond à aucun traitement des causes habituelles de fièvre  dans la région, </a:t>
            </a:r>
            <a:r>
              <a:rPr lang="fr-FR" sz="2800" dirty="0"/>
              <a:t>et </a:t>
            </a:r>
            <a:r>
              <a:rPr lang="fr-FR" sz="2800" b="1" dirty="0"/>
              <a:t>qui présente au moins </a:t>
            </a:r>
            <a:r>
              <a:rPr lang="fr-FR" sz="2800" b="1" dirty="0" smtClean="0"/>
              <a:t>3  </a:t>
            </a:r>
            <a:r>
              <a:rPr lang="fr-FR" sz="2800" b="1" dirty="0"/>
              <a:t>des signes suivants </a:t>
            </a:r>
            <a:r>
              <a:rPr lang="fr-FR" sz="2800" dirty="0"/>
              <a:t>: </a:t>
            </a:r>
            <a:r>
              <a:rPr lang="fr-FR" sz="2800" dirty="0" smtClean="0"/>
              <a:t> céphalées, fatigue intense, diarrhée, vomissements, hémorragie </a:t>
            </a:r>
            <a:r>
              <a:rPr lang="fr-FR" sz="2800" dirty="0"/>
              <a:t>gingivale, hémorragies cutanées (purpura), hémorragies conjonctivales et présence de sang dans les </a:t>
            </a:r>
            <a:r>
              <a:rPr lang="fr-FR" sz="2800" dirty="0" smtClean="0"/>
              <a:t>urines, etc. </a:t>
            </a:r>
            <a:endParaRPr lang="fr-FR" sz="2800"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13</a:t>
            </a:fld>
            <a:endParaRPr lang="fr-FR" dirty="0">
              <a:solidFill>
                <a:prstClr val="black">
                  <a:tint val="75000"/>
                </a:prstClr>
              </a:solidFill>
            </a:endParaRPr>
          </a:p>
        </p:txBody>
      </p:sp>
    </p:spTree>
    <p:extLst>
      <p:ext uri="{BB962C8B-B14F-4D97-AF65-F5344CB8AC3E}">
        <p14:creationId xmlns:p14="http://schemas.microsoft.com/office/powerpoint/2010/main" val="3606224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100811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b="1" dirty="0" smtClean="0">
                <a:latin typeface="Arial" panose="020B0604020202020204" pitchFamily="34" charset="0"/>
                <a:cs typeface="Arial" panose="020B0604020202020204" pitchFamily="34" charset="0"/>
              </a:rPr>
              <a:t>Diagnostic de la maladie</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1196752"/>
            <a:ext cx="9036496" cy="5544616"/>
          </a:xfrm>
        </p:spPr>
        <p:txBody>
          <a:bodyPr>
            <a:normAutofit/>
          </a:bodyPr>
          <a:lstStyle/>
          <a:p>
            <a:pPr>
              <a:lnSpc>
                <a:spcPct val="150000"/>
              </a:lnSpc>
            </a:pPr>
            <a:r>
              <a:rPr lang="fr-FR" sz="2800" b="1" u="sng" dirty="0" smtClean="0"/>
              <a:t>Définition </a:t>
            </a:r>
            <a:r>
              <a:rPr lang="fr-FR" sz="2800" b="1" u="sng" dirty="0"/>
              <a:t>d’un cas confirmé :</a:t>
            </a:r>
            <a:r>
              <a:rPr lang="fr-FR" sz="2800" dirty="0"/>
              <a:t>   Cas suspect confirmé par le laboratoire (sérologie positive des </a:t>
            </a:r>
            <a:r>
              <a:rPr lang="fr-FR" sz="2800" dirty="0" err="1"/>
              <a:t>IgM</a:t>
            </a:r>
            <a:r>
              <a:rPr lang="fr-FR" sz="2800" dirty="0" smtClean="0"/>
              <a:t>, </a:t>
            </a:r>
            <a:r>
              <a:rPr lang="fr-FR" sz="2800" dirty="0" err="1" smtClean="0"/>
              <a:t>IgG</a:t>
            </a:r>
            <a:r>
              <a:rPr lang="fr-FR" sz="2800" dirty="0" smtClean="0"/>
              <a:t>,  </a:t>
            </a:r>
            <a:r>
              <a:rPr lang="fr-FR" sz="2800" dirty="0"/>
              <a:t>PCR positive ou isolement du virus), ou ayant un lien épidémiologique avec des cas confirmés ou une épidémie.  </a:t>
            </a:r>
            <a:endParaRPr lang="fr-FR" sz="2800" dirty="0" smtClean="0"/>
          </a:p>
          <a:p>
            <a:pPr>
              <a:lnSpc>
                <a:spcPct val="150000"/>
              </a:lnSpc>
            </a:pPr>
            <a:endParaRPr lang="fr-FR" sz="2800" dirty="0"/>
          </a:p>
          <a:p>
            <a:pPr>
              <a:lnSpc>
                <a:spcPct val="150000"/>
              </a:lnSpc>
            </a:pPr>
            <a:r>
              <a:rPr lang="fr-FR" sz="2800" b="1" dirty="0" smtClean="0"/>
              <a:t>NB: </a:t>
            </a:r>
            <a:r>
              <a:rPr lang="fr-FR" sz="2800" dirty="0" smtClean="0">
                <a:solidFill>
                  <a:schemeClr val="tx2"/>
                </a:solidFill>
              </a:rPr>
              <a:t>A ce jour aucun cas n’a été notifié au Burkina Faso</a:t>
            </a:r>
            <a:endParaRPr lang="fr-FR" sz="2800" dirty="0">
              <a:solidFill>
                <a:schemeClr val="tx2"/>
              </a:solidFill>
            </a:endParaRPr>
          </a:p>
          <a:p>
            <a:pPr marL="0" indent="0">
              <a:spcBef>
                <a:spcPts val="0"/>
              </a:spcBef>
              <a:spcAft>
                <a:spcPts val="1200"/>
              </a:spcAft>
              <a:buNone/>
            </a:pPr>
            <a:endParaRPr lang="fr-FR" sz="2800" dirty="0">
              <a:solidFill>
                <a:schemeClr val="tx2"/>
              </a:solidFill>
            </a:endParaRP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14</a:t>
            </a:fld>
            <a:endParaRPr lang="fr-FR">
              <a:solidFill>
                <a:prstClr val="black">
                  <a:tint val="75000"/>
                </a:prstClr>
              </a:solidFill>
            </a:endParaRPr>
          </a:p>
        </p:txBody>
      </p:sp>
    </p:spTree>
    <p:extLst>
      <p:ext uri="{BB962C8B-B14F-4D97-AF65-F5344CB8AC3E}">
        <p14:creationId xmlns:p14="http://schemas.microsoft.com/office/powerpoint/2010/main" val="1244206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100811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b="1" dirty="0" smtClean="0">
                <a:latin typeface="Arial" panose="020B0604020202020204" pitchFamily="34" charset="0"/>
                <a:cs typeface="Arial" panose="020B0604020202020204" pitchFamily="34" charset="0"/>
              </a:rPr>
              <a:t> </a:t>
            </a:r>
            <a:r>
              <a:rPr lang="fr-FR" sz="2700" b="1" dirty="0">
                <a:latin typeface="Arial" panose="020B0604020202020204" pitchFamily="34" charset="0"/>
                <a:cs typeface="Arial" panose="020B0604020202020204" pitchFamily="34" charset="0"/>
              </a:rPr>
              <a:t>P</a:t>
            </a:r>
            <a:r>
              <a:rPr lang="fr-FR" sz="2700" b="1" dirty="0" smtClean="0">
                <a:latin typeface="Arial" panose="020B0604020202020204" pitchFamily="34" charset="0"/>
                <a:cs typeface="Arial" panose="020B0604020202020204" pitchFamily="34" charset="0"/>
              </a:rPr>
              <a:t>rise en charge des cas </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1196752"/>
            <a:ext cx="9036496" cy="5544616"/>
          </a:xfrm>
        </p:spPr>
        <p:txBody>
          <a:bodyPr>
            <a:normAutofit/>
          </a:bodyPr>
          <a:lstStyle/>
          <a:p>
            <a:pPr>
              <a:lnSpc>
                <a:spcPct val="150000"/>
              </a:lnSpc>
              <a:spcBef>
                <a:spcPts val="0"/>
              </a:spcBef>
              <a:spcAft>
                <a:spcPts val="1200"/>
              </a:spcAft>
              <a:buFontTx/>
              <a:buChar char="-"/>
            </a:pPr>
            <a:r>
              <a:rPr lang="fr-FR" sz="2400" dirty="0"/>
              <a:t>Il n’existe pas de vaccin ni de prophylaxie sur le plan </a:t>
            </a:r>
            <a:r>
              <a:rPr lang="fr-FR" sz="2400" dirty="0" smtClean="0"/>
              <a:t>individuel</a:t>
            </a:r>
          </a:p>
          <a:p>
            <a:pPr>
              <a:lnSpc>
                <a:spcPct val="150000"/>
              </a:lnSpc>
              <a:spcBef>
                <a:spcPts val="0"/>
              </a:spcBef>
              <a:spcAft>
                <a:spcPts val="1200"/>
              </a:spcAft>
              <a:buFontTx/>
              <a:buChar char="-"/>
            </a:pPr>
            <a:r>
              <a:rPr lang="fr-FR" sz="2400" b="1" dirty="0"/>
              <a:t>T</a:t>
            </a:r>
            <a:r>
              <a:rPr lang="fr-FR" sz="2400" b="1" dirty="0" smtClean="0"/>
              <a:t>raitement </a:t>
            </a:r>
            <a:r>
              <a:rPr lang="fr-FR" sz="2400" b="1" dirty="0"/>
              <a:t>symptomatique</a:t>
            </a:r>
            <a:r>
              <a:rPr lang="fr-FR" sz="2400" dirty="0"/>
              <a:t>, notamment par </a:t>
            </a:r>
            <a:r>
              <a:rPr lang="fr-FR" sz="2400" dirty="0" smtClean="0"/>
              <a:t>bonne réhydratation permettant  réductio</a:t>
            </a:r>
            <a:r>
              <a:rPr lang="fr-FR" sz="2400" dirty="0"/>
              <a:t>n</a:t>
            </a:r>
            <a:r>
              <a:rPr lang="fr-FR" sz="2400" dirty="0" smtClean="0"/>
              <a:t> </a:t>
            </a:r>
            <a:r>
              <a:rPr lang="fr-FR" sz="2400" dirty="0"/>
              <a:t>de manière importante le nombre des décès</a:t>
            </a:r>
            <a:r>
              <a:rPr lang="fr-FR" sz="2400" dirty="0" smtClean="0"/>
              <a:t>.</a:t>
            </a:r>
          </a:p>
          <a:p>
            <a:pPr>
              <a:lnSpc>
                <a:spcPct val="150000"/>
              </a:lnSpc>
              <a:spcBef>
                <a:spcPts val="0"/>
              </a:spcBef>
              <a:spcAft>
                <a:spcPts val="1200"/>
              </a:spcAft>
              <a:buFontTx/>
              <a:buChar char="-"/>
            </a:pPr>
            <a:r>
              <a:rPr lang="fr-FR" sz="2400" b="1" dirty="0" smtClean="0"/>
              <a:t>Il existe par contre que  des médicaments et vaccins expérimentaux non homologués </a:t>
            </a:r>
            <a:endParaRPr lang="fr-FR" sz="2400" b="1"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15</a:t>
            </a:fld>
            <a:endParaRPr lang="fr-FR" dirty="0">
              <a:solidFill>
                <a:prstClr val="black">
                  <a:tint val="75000"/>
                </a:prstClr>
              </a:solidFill>
            </a:endParaRPr>
          </a:p>
        </p:txBody>
      </p:sp>
    </p:spTree>
    <p:extLst>
      <p:ext uri="{BB962C8B-B14F-4D97-AF65-F5344CB8AC3E}">
        <p14:creationId xmlns:p14="http://schemas.microsoft.com/office/powerpoint/2010/main" val="496130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96753"/>
            <a:ext cx="8507288" cy="4752528"/>
          </a:xfrm>
        </p:spPr>
      </p:pic>
      <p:sp>
        <p:nvSpPr>
          <p:cNvPr id="4" name="Espace réservé du numéro de diapositive 3"/>
          <p:cNvSpPr>
            <a:spLocks noGrp="1"/>
          </p:cNvSpPr>
          <p:nvPr>
            <p:ph type="sldNum" sz="quarter" idx="12"/>
          </p:nvPr>
        </p:nvSpPr>
        <p:spPr/>
        <p:txBody>
          <a:bodyPr/>
          <a:lstStyle/>
          <a:p>
            <a:fld id="{D57EAF90-19DE-417E-8365-D16B47A60E20}" type="slidenum">
              <a:rPr lang="fr-FR" smtClean="0">
                <a:solidFill>
                  <a:prstClr val="black">
                    <a:tint val="75000"/>
                  </a:prstClr>
                </a:solidFill>
              </a:rPr>
              <a:pPr/>
              <a:t>16</a:t>
            </a:fld>
            <a:endParaRPr lang="fr-FR">
              <a:solidFill>
                <a:prstClr val="black">
                  <a:tint val="75000"/>
                </a:prstClr>
              </a:solidFill>
            </a:endParaRPr>
          </a:p>
        </p:txBody>
      </p:sp>
    </p:spTree>
    <p:extLst>
      <p:ext uri="{BB962C8B-B14F-4D97-AF65-F5344CB8AC3E}">
        <p14:creationId xmlns:p14="http://schemas.microsoft.com/office/powerpoint/2010/main" val="313152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100811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dirty="0" smtClean="0">
                <a:latin typeface="Arial" panose="020B0604020202020204" pitchFamily="34" charset="0"/>
                <a:cs typeface="Arial" panose="020B0604020202020204" pitchFamily="34" charset="0"/>
              </a:rPr>
              <a:t>II</a:t>
            </a:r>
            <a:r>
              <a:rPr lang="fr-FR" sz="2700" b="1" dirty="0" smtClean="0">
                <a:latin typeface="Arial" panose="020B0604020202020204" pitchFamily="34" charset="0"/>
                <a:cs typeface="Arial" panose="020B0604020202020204" pitchFamily="34" charset="0"/>
              </a:rPr>
              <a:t>-  Mesures préventives (1/6) </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1196752"/>
            <a:ext cx="9036496" cy="5544616"/>
          </a:xfrm>
        </p:spPr>
        <p:txBody>
          <a:bodyPr>
            <a:normAutofit/>
          </a:bodyPr>
          <a:lstStyle/>
          <a:p>
            <a:pPr lvl="0" algn="just">
              <a:buFont typeface="Courier New" panose="02070309020205020404" pitchFamily="49" charset="0"/>
              <a:buChar char="o"/>
            </a:pPr>
            <a:r>
              <a:rPr lang="fr-FR" b="1" u="sng" dirty="0">
                <a:latin typeface="Arial" panose="020B0604020202020204" pitchFamily="34" charset="0"/>
                <a:ea typeface="Times New Roman" panose="02020603050405020304" pitchFamily="18" charset="0"/>
              </a:rPr>
              <a:t>Hygiène </a:t>
            </a:r>
            <a:r>
              <a:rPr lang="fr-FR" b="1" u="sng" dirty="0" smtClean="0">
                <a:latin typeface="Arial" panose="020B0604020202020204" pitchFamily="34" charset="0"/>
                <a:ea typeface="Times New Roman" panose="02020603050405020304" pitchFamily="18" charset="0"/>
              </a:rPr>
              <a:t>individuelle et collective</a:t>
            </a:r>
            <a:endParaRPr lang="fr-CA" dirty="0" smtClean="0">
              <a:latin typeface="Times New Roman" panose="02020603050405020304" pitchFamily="18" charset="0"/>
              <a:ea typeface="Times New Roman" panose="02020603050405020304" pitchFamily="18" charset="0"/>
            </a:endParaRPr>
          </a:p>
          <a:p>
            <a:pPr lvl="1" algn="just">
              <a:buSzPts val="1000"/>
              <a:buFont typeface="Wingdings" panose="05000000000000000000" pitchFamily="2" charset="2"/>
              <a:buChar char=""/>
              <a:tabLst>
                <a:tab pos="914400" algn="l"/>
              </a:tabLst>
            </a:pPr>
            <a:r>
              <a:rPr lang="fr-FR" sz="2400" dirty="0" smtClean="0">
                <a:latin typeface="Arial" panose="020B0604020202020204" pitchFamily="34" charset="0"/>
                <a:ea typeface="Times New Roman" panose="02020603050405020304" pitchFamily="18" charset="0"/>
              </a:rPr>
              <a:t>Laver </a:t>
            </a:r>
            <a:r>
              <a:rPr lang="fr-FR" sz="2400" dirty="0">
                <a:latin typeface="Arial" panose="020B0604020202020204" pitchFamily="34" charset="0"/>
                <a:ea typeface="Times New Roman" panose="02020603050405020304" pitchFamily="18" charset="0"/>
              </a:rPr>
              <a:t>régulièrement les mains avec le savon et de l’eau surtout avant de manger, de faire la cuisine et après les toilettes</a:t>
            </a:r>
            <a:endParaRPr lang="fr-CA" sz="2400" dirty="0">
              <a:latin typeface="Times New Roman" panose="02020603050405020304" pitchFamily="18" charset="0"/>
              <a:ea typeface="Times New Roman" panose="02020603050405020304" pitchFamily="18" charset="0"/>
            </a:endParaRPr>
          </a:p>
          <a:p>
            <a:pPr lvl="1" algn="just">
              <a:buSzPts val="1000"/>
              <a:buFont typeface="Wingdings" panose="05000000000000000000" pitchFamily="2" charset="2"/>
              <a:buChar char=""/>
              <a:tabLst>
                <a:tab pos="914400" algn="l"/>
              </a:tabLst>
            </a:pPr>
            <a:r>
              <a:rPr lang="fr-FR" sz="2400" dirty="0" smtClean="0">
                <a:latin typeface="Arial" panose="020B0604020202020204" pitchFamily="34" charset="0"/>
                <a:ea typeface="Times New Roman" panose="02020603050405020304" pitchFamily="18" charset="0"/>
              </a:rPr>
              <a:t>Consommer </a:t>
            </a:r>
            <a:r>
              <a:rPr lang="fr-FR" sz="2400" dirty="0">
                <a:latin typeface="Arial" panose="020B0604020202020204" pitchFamily="34" charset="0"/>
                <a:ea typeface="Times New Roman" panose="02020603050405020304" pitchFamily="18" charset="0"/>
              </a:rPr>
              <a:t>de l’eau bouillie ou traitée a l’eau de javel, </a:t>
            </a:r>
            <a:r>
              <a:rPr lang="fr-FR" sz="2400" dirty="0" smtClean="0">
                <a:latin typeface="Arial" panose="020B0604020202020204" pitchFamily="34" charset="0"/>
                <a:ea typeface="Times New Roman" panose="02020603050405020304" pitchFamily="18" charset="0"/>
              </a:rPr>
              <a:t>au chlore</a:t>
            </a:r>
            <a:endParaRPr lang="fr-CA" sz="2400" dirty="0">
              <a:latin typeface="Times New Roman" panose="02020603050405020304" pitchFamily="18" charset="0"/>
              <a:ea typeface="Times New Roman" panose="02020603050405020304" pitchFamily="18" charset="0"/>
            </a:endParaRPr>
          </a:p>
          <a:p>
            <a:pPr lvl="1" algn="just">
              <a:buSzPts val="1000"/>
              <a:buFont typeface="Wingdings" panose="05000000000000000000" pitchFamily="2" charset="2"/>
              <a:buChar char=""/>
              <a:tabLst>
                <a:tab pos="914400" algn="l"/>
              </a:tabLst>
            </a:pPr>
            <a:r>
              <a:rPr lang="fr-FR" sz="2400" dirty="0" smtClean="0">
                <a:latin typeface="Arial" panose="020B0604020202020204" pitchFamily="34" charset="0"/>
                <a:ea typeface="Times New Roman" panose="02020603050405020304" pitchFamily="18" charset="0"/>
              </a:rPr>
              <a:t>Utiliser </a:t>
            </a:r>
            <a:r>
              <a:rPr lang="fr-FR" sz="2400" dirty="0">
                <a:latin typeface="Arial" panose="020B0604020202020204" pitchFamily="34" charset="0"/>
                <a:ea typeface="Times New Roman" panose="02020603050405020304" pitchFamily="18" charset="0"/>
              </a:rPr>
              <a:t>des latrines propres </a:t>
            </a:r>
            <a:r>
              <a:rPr lang="fr-FR" sz="2400" dirty="0" smtClean="0">
                <a:latin typeface="Arial" panose="020B0604020202020204" pitchFamily="34" charset="0"/>
                <a:ea typeface="Times New Roman" panose="02020603050405020304" pitchFamily="18" charset="0"/>
              </a:rPr>
              <a:t>et les  désinfecter </a:t>
            </a:r>
            <a:r>
              <a:rPr lang="fr-FR" sz="2400" dirty="0">
                <a:latin typeface="Arial" panose="020B0604020202020204" pitchFamily="34" charset="0"/>
                <a:ea typeface="Times New Roman" panose="02020603050405020304" pitchFamily="18" charset="0"/>
              </a:rPr>
              <a:t>régulièrement</a:t>
            </a:r>
            <a:endParaRPr lang="fr-CA" sz="2400" dirty="0">
              <a:latin typeface="Times New Roman" panose="02020603050405020304" pitchFamily="18" charset="0"/>
              <a:ea typeface="Times New Roman" panose="02020603050405020304" pitchFamily="18" charset="0"/>
            </a:endParaRPr>
          </a:p>
          <a:p>
            <a:pPr lvl="1" algn="just">
              <a:buSzPts val="1000"/>
              <a:buFont typeface="Wingdings" panose="05000000000000000000" pitchFamily="2" charset="2"/>
              <a:buChar char=""/>
              <a:tabLst>
                <a:tab pos="914400" algn="l"/>
              </a:tabLst>
            </a:pPr>
            <a:r>
              <a:rPr lang="fr-FR" sz="2400" dirty="0" smtClean="0">
                <a:latin typeface="Arial" panose="020B0604020202020204" pitchFamily="34" charset="0"/>
                <a:ea typeface="Times New Roman" panose="02020603050405020304" pitchFamily="18" charset="0"/>
              </a:rPr>
              <a:t>Évacuer/incinérer </a:t>
            </a:r>
            <a:r>
              <a:rPr lang="fr-FR" sz="2400" dirty="0">
                <a:latin typeface="Arial" panose="020B0604020202020204" pitchFamily="34" charset="0"/>
                <a:ea typeface="Times New Roman" panose="02020603050405020304" pitchFamily="18" charset="0"/>
              </a:rPr>
              <a:t>les ordures ménagères et immondices</a:t>
            </a:r>
            <a:endParaRPr lang="fr-CA" sz="2400" dirty="0">
              <a:latin typeface="Times New Roman" panose="02020603050405020304" pitchFamily="18" charset="0"/>
              <a:ea typeface="Times New Roman" panose="02020603050405020304" pitchFamily="18" charset="0"/>
            </a:endParaRPr>
          </a:p>
          <a:p>
            <a:pPr lvl="1" algn="just">
              <a:buSzPts val="1000"/>
              <a:buFont typeface="Wingdings" panose="05000000000000000000" pitchFamily="2" charset="2"/>
              <a:buChar char=""/>
              <a:tabLst>
                <a:tab pos="914400" algn="l"/>
              </a:tabLst>
            </a:pPr>
            <a:r>
              <a:rPr lang="fr-FR" sz="2400" dirty="0">
                <a:latin typeface="Arial" panose="020B0604020202020204" pitchFamily="34" charset="0"/>
                <a:ea typeface="Times New Roman" panose="02020603050405020304" pitchFamily="18" charset="0"/>
              </a:rPr>
              <a:t> </a:t>
            </a:r>
            <a:r>
              <a:rPr lang="fr-FR" sz="2400" dirty="0" smtClean="0">
                <a:latin typeface="Arial" panose="020B0604020202020204" pitchFamily="34" charset="0"/>
                <a:ea typeface="Times New Roman" panose="02020603050405020304" pitchFamily="18" charset="0"/>
              </a:rPr>
              <a:t>Éviter, ou réduire </a:t>
            </a:r>
            <a:r>
              <a:rPr lang="fr-FR" sz="2400" dirty="0">
                <a:latin typeface="Arial" panose="020B0604020202020204" pitchFamily="34" charset="0"/>
                <a:ea typeface="Times New Roman" panose="02020603050405020304" pitchFamily="18" charset="0"/>
              </a:rPr>
              <a:t>notre participation aux rassemblements publics, telles que des manifestations</a:t>
            </a:r>
            <a:r>
              <a:rPr lang="fr-FR" sz="2600" dirty="0" smtClean="0">
                <a:latin typeface="Arial" panose="020B0604020202020204" pitchFamily="34" charset="0"/>
                <a:ea typeface="Times New Roman" panose="02020603050405020304" pitchFamily="18" charset="0"/>
              </a:rPr>
              <a:t>, en cas d'épidémie</a:t>
            </a:r>
            <a:endParaRPr lang="fr-CA" sz="2600" dirty="0">
              <a:latin typeface="Times New Roman" panose="02020603050405020304" pitchFamily="18" charset="0"/>
              <a:ea typeface="Times New Roman" panose="02020603050405020304" pitchFamily="18" charset="0"/>
            </a:endParaRPr>
          </a:p>
          <a:p>
            <a:pPr marL="0" indent="0">
              <a:lnSpc>
                <a:spcPct val="150000"/>
              </a:lnSpc>
              <a:spcBef>
                <a:spcPts val="0"/>
              </a:spcBef>
              <a:spcAft>
                <a:spcPts val="1200"/>
              </a:spcAft>
              <a:buNone/>
            </a:pPr>
            <a:endParaRPr lang="fr-FR" sz="2600"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17</a:t>
            </a:fld>
            <a:endParaRPr lang="fr-FR" dirty="0">
              <a:solidFill>
                <a:prstClr val="black">
                  <a:tint val="75000"/>
                </a:prstClr>
              </a:solidFill>
            </a:endParaRPr>
          </a:p>
        </p:txBody>
      </p:sp>
    </p:spTree>
    <p:extLst>
      <p:ext uri="{BB962C8B-B14F-4D97-AF65-F5344CB8AC3E}">
        <p14:creationId xmlns:p14="http://schemas.microsoft.com/office/powerpoint/2010/main" val="72574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100811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dirty="0" smtClean="0">
                <a:latin typeface="Arial" panose="020B0604020202020204" pitchFamily="34" charset="0"/>
                <a:cs typeface="Arial" panose="020B0604020202020204" pitchFamily="34" charset="0"/>
              </a:rPr>
              <a:t>II</a:t>
            </a:r>
            <a:r>
              <a:rPr lang="fr-FR" sz="2700" b="1" dirty="0" smtClean="0">
                <a:latin typeface="Arial" panose="020B0604020202020204" pitchFamily="34" charset="0"/>
                <a:cs typeface="Arial" panose="020B0604020202020204" pitchFamily="34" charset="0"/>
              </a:rPr>
              <a:t>-  Mesures préventives </a:t>
            </a:r>
            <a:r>
              <a:rPr lang="fr-FR" sz="2700" b="1" dirty="0" smtClean="0">
                <a:solidFill>
                  <a:prstClr val="black"/>
                </a:solidFill>
                <a:latin typeface="Arial" panose="020B0604020202020204" pitchFamily="34" charset="0"/>
                <a:cs typeface="Arial" panose="020B0604020202020204" pitchFamily="34" charset="0"/>
              </a:rPr>
              <a:t>(2/6) </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1196752"/>
            <a:ext cx="9036496" cy="5544616"/>
          </a:xfrm>
        </p:spPr>
        <p:txBody>
          <a:bodyPr>
            <a:normAutofit/>
          </a:bodyPr>
          <a:lstStyle/>
          <a:p>
            <a:pPr lvl="0" algn="just">
              <a:buFont typeface="Courier New" panose="02070309020205020404" pitchFamily="49" charset="0"/>
              <a:buChar char="o"/>
            </a:pPr>
            <a:r>
              <a:rPr lang="fr-FR" sz="2400" b="1" u="sng" dirty="0">
                <a:latin typeface="Arial" panose="020B0604020202020204" pitchFamily="34" charset="0"/>
                <a:ea typeface="Times New Roman" panose="02020603050405020304" pitchFamily="18" charset="0"/>
              </a:rPr>
              <a:t>Contacts interhumains</a:t>
            </a:r>
            <a:endParaRPr lang="fr-CA" sz="24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pPr>
            <a:r>
              <a:rPr lang="fr-FR" sz="2400" dirty="0" smtClean="0">
                <a:latin typeface="Arial" panose="020B0604020202020204" pitchFamily="34" charset="0"/>
                <a:ea typeface="Times New Roman" panose="02020603050405020304" pitchFamily="18" charset="0"/>
              </a:rPr>
              <a:t>Éviter </a:t>
            </a:r>
            <a:r>
              <a:rPr lang="fr-FR" sz="2400" dirty="0">
                <a:latin typeface="Arial" panose="020B0604020202020204" pitchFamily="34" charset="0"/>
                <a:ea typeface="Times New Roman" panose="02020603050405020304" pitchFamily="18" charset="0"/>
              </a:rPr>
              <a:t>tout contact avec le malade et le corps d’un décédé d’Ébola</a:t>
            </a:r>
            <a:endParaRPr lang="fr-CA" sz="24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pPr>
            <a:r>
              <a:rPr lang="fr-FR" sz="2400" dirty="0" smtClean="0">
                <a:latin typeface="Arial" panose="020B0604020202020204" pitchFamily="34" charset="0"/>
                <a:ea typeface="Times New Roman" panose="02020603050405020304" pitchFamily="18" charset="0"/>
              </a:rPr>
              <a:t>Éviter </a:t>
            </a:r>
            <a:r>
              <a:rPr lang="fr-FR" sz="2400" dirty="0">
                <a:latin typeface="Arial" panose="020B0604020202020204" pitchFamily="34" charset="0"/>
                <a:ea typeface="Times New Roman" panose="02020603050405020304" pitchFamily="18" charset="0"/>
              </a:rPr>
              <a:t>tout contact  avec les animaux </a:t>
            </a:r>
            <a:r>
              <a:rPr lang="fr-FR" sz="2400" dirty="0" smtClean="0">
                <a:latin typeface="Arial" panose="020B0604020202020204" pitchFamily="34" charset="0"/>
                <a:ea typeface="Times New Roman" panose="02020603050405020304" pitchFamily="18" charset="0"/>
              </a:rPr>
              <a:t>sauvages trouvés  </a:t>
            </a:r>
            <a:r>
              <a:rPr lang="fr-FR" sz="2400" dirty="0">
                <a:latin typeface="Arial" panose="020B0604020202020204" pitchFamily="34" charset="0"/>
                <a:ea typeface="Times New Roman" panose="02020603050405020304" pitchFamily="18" charset="0"/>
              </a:rPr>
              <a:t>morts </a:t>
            </a:r>
            <a:r>
              <a:rPr lang="fr-FR" sz="2400" dirty="0" smtClean="0">
                <a:latin typeface="Arial" panose="020B0604020202020204" pitchFamily="34" charset="0"/>
                <a:ea typeface="Times New Roman" panose="02020603050405020304" pitchFamily="18" charset="0"/>
              </a:rPr>
              <a:t>en brousse ou abattus et se priver </a:t>
            </a:r>
            <a:r>
              <a:rPr lang="fr-FR" sz="2400" dirty="0">
                <a:latin typeface="Arial" panose="020B0604020202020204" pitchFamily="34" charset="0"/>
                <a:ea typeface="Times New Roman" panose="02020603050405020304" pitchFamily="18" charset="0"/>
              </a:rPr>
              <a:t>ou a défaut </a:t>
            </a:r>
            <a:r>
              <a:rPr lang="fr-FR" sz="2400" dirty="0" smtClean="0">
                <a:latin typeface="Arial" panose="020B0604020202020204" pitchFamily="34" charset="0"/>
                <a:ea typeface="Times New Roman" panose="02020603050405020304" pitchFamily="18" charset="0"/>
              </a:rPr>
              <a:t>limiter </a:t>
            </a:r>
            <a:r>
              <a:rPr lang="fr-FR" sz="2400" dirty="0">
                <a:latin typeface="Arial" panose="020B0604020202020204" pitchFamily="34" charset="0"/>
                <a:ea typeface="Times New Roman" panose="02020603050405020304" pitchFamily="18" charset="0"/>
              </a:rPr>
              <a:t>leur consommation pour le moment.</a:t>
            </a:r>
            <a:endParaRPr lang="fr-CA" sz="24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pPr>
            <a:r>
              <a:rPr lang="fr-FR" sz="2400" dirty="0" smtClean="0">
                <a:latin typeface="Arial" panose="020B0604020202020204" pitchFamily="34" charset="0"/>
                <a:ea typeface="Times New Roman" panose="02020603050405020304" pitchFamily="18" charset="0"/>
              </a:rPr>
              <a:t>Éviter tout </a:t>
            </a:r>
            <a:r>
              <a:rPr lang="fr-FR" sz="2400" dirty="0">
                <a:latin typeface="Arial" panose="020B0604020202020204" pitchFamily="34" charset="0"/>
                <a:ea typeface="Times New Roman" panose="02020603050405020304" pitchFamily="18" charset="0"/>
              </a:rPr>
              <a:t>contact sans protection avec le sang, les urines, les selles, les vomissures, la salive, le sperme, la sueur, les organes, liquides biologiques, le linge ou de la literie sale  des sujets infectés. </a:t>
            </a:r>
            <a:endParaRPr lang="fr-CA" sz="2400" dirty="0">
              <a:latin typeface="Times New Roman" panose="02020603050405020304" pitchFamily="18" charset="0"/>
              <a:ea typeface="Times New Roman" panose="02020603050405020304" pitchFamily="18" charset="0"/>
            </a:endParaRPr>
          </a:p>
          <a:p>
            <a:pPr marL="0" indent="0">
              <a:lnSpc>
                <a:spcPct val="150000"/>
              </a:lnSpc>
              <a:spcBef>
                <a:spcPts val="0"/>
              </a:spcBef>
              <a:spcAft>
                <a:spcPts val="1200"/>
              </a:spcAft>
              <a:buNone/>
            </a:pPr>
            <a:endParaRPr lang="fr-FR" sz="2600"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18</a:t>
            </a:fld>
            <a:endParaRPr lang="fr-FR" dirty="0">
              <a:solidFill>
                <a:prstClr val="black">
                  <a:tint val="75000"/>
                </a:prstClr>
              </a:solidFill>
            </a:endParaRPr>
          </a:p>
        </p:txBody>
      </p:sp>
    </p:spTree>
    <p:extLst>
      <p:ext uri="{BB962C8B-B14F-4D97-AF65-F5344CB8AC3E}">
        <p14:creationId xmlns:p14="http://schemas.microsoft.com/office/powerpoint/2010/main" val="135213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100811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dirty="0" smtClean="0">
                <a:latin typeface="Arial" panose="020B0604020202020204" pitchFamily="34" charset="0"/>
                <a:cs typeface="Arial" panose="020B0604020202020204" pitchFamily="34" charset="0"/>
              </a:rPr>
              <a:t>II</a:t>
            </a:r>
            <a:r>
              <a:rPr lang="fr-FR" sz="2700" b="1" dirty="0" smtClean="0">
                <a:latin typeface="Arial" panose="020B0604020202020204" pitchFamily="34" charset="0"/>
                <a:cs typeface="Arial" panose="020B0604020202020204" pitchFamily="34" charset="0"/>
              </a:rPr>
              <a:t>-  Mesures préventives </a:t>
            </a:r>
            <a:r>
              <a:rPr lang="fr-FR" sz="2700" b="1" dirty="0" smtClean="0">
                <a:solidFill>
                  <a:prstClr val="black"/>
                </a:solidFill>
                <a:latin typeface="Arial" panose="020B0604020202020204" pitchFamily="34" charset="0"/>
                <a:cs typeface="Arial" panose="020B0604020202020204" pitchFamily="34" charset="0"/>
              </a:rPr>
              <a:t>(3/6) </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1196752"/>
            <a:ext cx="9036496" cy="5544616"/>
          </a:xfrm>
        </p:spPr>
        <p:txBody>
          <a:bodyPr>
            <a:normAutofit fontScale="77500" lnSpcReduction="20000"/>
          </a:bodyPr>
          <a:lstStyle/>
          <a:p>
            <a:pPr lvl="1" algn="just">
              <a:buSzPts val="1000"/>
              <a:buFont typeface="Courier New" panose="02070309020205020404" pitchFamily="49" charset="0"/>
              <a:buChar char="o"/>
              <a:tabLst>
                <a:tab pos="228600" algn="l"/>
              </a:tabLst>
            </a:pPr>
            <a:r>
              <a:rPr lang="fr-FR" b="1" u="sng" dirty="0">
                <a:latin typeface="Arial" panose="020B0604020202020204" pitchFamily="34" charset="0"/>
                <a:ea typeface="Times New Roman" panose="02020603050405020304" pitchFamily="18" charset="0"/>
                <a:cs typeface="Times New Roman" panose="02020603050405020304" pitchFamily="18" charset="0"/>
              </a:rPr>
              <a:t>Lors des funérailles</a:t>
            </a:r>
            <a:r>
              <a:rPr lang="fr-FR" dirty="0">
                <a:latin typeface="Arial" panose="020B0604020202020204" pitchFamily="34" charset="0"/>
                <a:ea typeface="Times New Roman" panose="02020603050405020304" pitchFamily="18" charset="0"/>
                <a:cs typeface="Times New Roman" panose="02020603050405020304" pitchFamily="18" charset="0"/>
              </a:rPr>
              <a:t>:</a:t>
            </a:r>
            <a:endParaRPr lang="fr-CA"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buFont typeface="Wingdings" panose="05000000000000000000" pitchFamily="2" charset="2"/>
              <a:buChar char=""/>
              <a:tabLst>
                <a:tab pos="457200" algn="l"/>
              </a:tabLst>
            </a:pPr>
            <a:r>
              <a:rPr lang="fr-FR" dirty="0" smtClean="0">
                <a:latin typeface="Arial" panose="020B0604020202020204" pitchFamily="34" charset="0"/>
                <a:ea typeface="Times New Roman" panose="02020603050405020304" pitchFamily="18" charset="0"/>
              </a:rPr>
              <a:t>Ne pas  laver , ne pas habiller , </a:t>
            </a:r>
            <a:r>
              <a:rPr lang="fr-FR" dirty="0">
                <a:latin typeface="Arial" panose="020B0604020202020204" pitchFamily="34" charset="0"/>
                <a:ea typeface="Times New Roman" panose="02020603050405020304" pitchFamily="18" charset="0"/>
              </a:rPr>
              <a:t>ne </a:t>
            </a:r>
            <a:r>
              <a:rPr lang="fr-FR" dirty="0" smtClean="0">
                <a:latin typeface="Arial" panose="020B0604020202020204" pitchFamily="34" charset="0"/>
                <a:ea typeface="Times New Roman" panose="02020603050405020304" pitchFamily="18" charset="0"/>
              </a:rPr>
              <a:t>pas maquiller</a:t>
            </a:r>
            <a:r>
              <a:rPr lang="fr-FR" dirty="0">
                <a:latin typeface="Arial" panose="020B0604020202020204" pitchFamily="34" charset="0"/>
                <a:ea typeface="Times New Roman" panose="02020603050405020304" pitchFamily="18" charset="0"/>
              </a:rPr>
              <a:t>, </a:t>
            </a:r>
            <a:r>
              <a:rPr lang="fr-FR" dirty="0" smtClean="0">
                <a:latin typeface="Arial" panose="020B0604020202020204" pitchFamily="34" charset="0"/>
                <a:ea typeface="Times New Roman" panose="02020603050405020304" pitchFamily="18" charset="0"/>
              </a:rPr>
              <a:t>ne pas  tailler les </a:t>
            </a:r>
            <a:r>
              <a:rPr lang="fr-FR" dirty="0">
                <a:latin typeface="Arial" panose="020B0604020202020204" pitchFamily="34" charset="0"/>
                <a:ea typeface="Times New Roman" panose="02020603050405020304" pitchFamily="18" charset="0"/>
              </a:rPr>
              <a:t>ongles, ne </a:t>
            </a:r>
            <a:r>
              <a:rPr lang="fr-FR" dirty="0" smtClean="0">
                <a:latin typeface="Arial" panose="020B0604020202020204" pitchFamily="34" charset="0"/>
                <a:ea typeface="Times New Roman" panose="02020603050405020304" pitchFamily="18" charset="0"/>
              </a:rPr>
              <a:t>pas couper les </a:t>
            </a:r>
            <a:r>
              <a:rPr lang="fr-FR" dirty="0">
                <a:latin typeface="Arial" panose="020B0604020202020204" pitchFamily="34" charset="0"/>
                <a:ea typeface="Times New Roman" panose="02020603050405020304" pitchFamily="18" charset="0"/>
              </a:rPr>
              <a:t>cheveux, ne </a:t>
            </a:r>
            <a:r>
              <a:rPr lang="fr-FR" dirty="0" smtClean="0">
                <a:latin typeface="Arial" panose="020B0604020202020204" pitchFamily="34" charset="0"/>
                <a:ea typeface="Times New Roman" panose="02020603050405020304" pitchFamily="18" charset="0"/>
              </a:rPr>
              <a:t>pas toucher, ne pas  caresser, ne pas embrasser </a:t>
            </a:r>
            <a:r>
              <a:rPr lang="fr-FR" dirty="0">
                <a:latin typeface="Arial" panose="020B0604020202020204" pitchFamily="34" charset="0"/>
                <a:ea typeface="Times New Roman" panose="02020603050405020304" pitchFamily="18" charset="0"/>
              </a:rPr>
              <a:t>le corps d’un défunt mort </a:t>
            </a:r>
            <a:r>
              <a:rPr lang="fr-FR" dirty="0" smtClean="0">
                <a:latin typeface="Arial" panose="020B0604020202020204" pitchFamily="34" charset="0"/>
                <a:ea typeface="Times New Roman" panose="02020603050405020304" pitchFamily="18" charset="0"/>
              </a:rPr>
              <a:t>d’Ébola </a:t>
            </a:r>
            <a:r>
              <a:rPr lang="fr-FR" dirty="0">
                <a:latin typeface="Arial" panose="020B0604020202020204" pitchFamily="34" charset="0"/>
                <a:ea typeface="Times New Roman" panose="02020603050405020304" pitchFamily="18" charset="0"/>
              </a:rPr>
              <a:t>ou suspect. </a:t>
            </a:r>
            <a:endParaRPr lang="fr-CA"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457200" algn="l"/>
              </a:tabLst>
            </a:pPr>
            <a:r>
              <a:rPr lang="fr-FR" dirty="0" smtClean="0">
                <a:latin typeface="Arial" panose="020B0604020202020204" pitchFamily="34" charset="0"/>
                <a:ea typeface="Times New Roman" panose="02020603050405020304" pitchFamily="18" charset="0"/>
              </a:rPr>
              <a:t>Ne pas exposer les </a:t>
            </a:r>
            <a:r>
              <a:rPr lang="fr-FR" dirty="0">
                <a:latin typeface="Arial" panose="020B0604020202020204" pitchFamily="34" charset="0"/>
                <a:ea typeface="Times New Roman" panose="02020603050405020304" pitchFamily="18" charset="0"/>
              </a:rPr>
              <a:t>cadavres. </a:t>
            </a:r>
            <a:endParaRPr lang="fr-CA"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457200" algn="l"/>
              </a:tabLst>
            </a:pPr>
            <a:r>
              <a:rPr lang="fr-FR" dirty="0" smtClean="0">
                <a:latin typeface="Arial" panose="020B0604020202020204" pitchFamily="34" charset="0"/>
                <a:ea typeface="Times New Roman" panose="02020603050405020304" pitchFamily="18" charset="0"/>
              </a:rPr>
              <a:t>Ne </a:t>
            </a:r>
            <a:r>
              <a:rPr lang="fr-FR" dirty="0">
                <a:latin typeface="Arial" panose="020B0604020202020204" pitchFamily="34" charset="0"/>
                <a:ea typeface="Times New Roman" panose="02020603050405020304" pitchFamily="18" charset="0"/>
              </a:rPr>
              <a:t>pas </a:t>
            </a:r>
            <a:r>
              <a:rPr lang="fr-FR" dirty="0" smtClean="0">
                <a:latin typeface="Arial" panose="020B0604020202020204" pitchFamily="34" charset="0"/>
                <a:ea typeface="Times New Roman" panose="02020603050405020304" pitchFamily="18" charset="0"/>
              </a:rPr>
              <a:t> roder autour </a:t>
            </a:r>
            <a:r>
              <a:rPr lang="fr-FR" dirty="0">
                <a:latin typeface="Arial" panose="020B0604020202020204" pitchFamily="34" charset="0"/>
                <a:ea typeface="Times New Roman" panose="02020603050405020304" pitchFamily="18" charset="0"/>
              </a:rPr>
              <a:t>de la dépouille.</a:t>
            </a:r>
            <a:endParaRPr lang="fr-CA"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457200" algn="l"/>
              </a:tabLst>
            </a:pPr>
            <a:r>
              <a:rPr lang="fr-FR" dirty="0">
                <a:latin typeface="Arial" panose="020B0604020202020204" pitchFamily="34" charset="0"/>
                <a:ea typeface="Times New Roman" panose="02020603050405020304" pitchFamily="18" charset="0"/>
              </a:rPr>
              <a:t>Ne </a:t>
            </a:r>
            <a:r>
              <a:rPr lang="fr-FR" dirty="0" smtClean="0">
                <a:latin typeface="Arial" panose="020B0604020202020204" pitchFamily="34" charset="0"/>
                <a:ea typeface="Times New Roman" panose="02020603050405020304" pitchFamily="18" charset="0"/>
              </a:rPr>
              <a:t>pas se pencher  </a:t>
            </a:r>
            <a:r>
              <a:rPr lang="fr-FR" dirty="0">
                <a:latin typeface="Arial" panose="020B0604020202020204" pitchFamily="34" charset="0"/>
                <a:ea typeface="Times New Roman" panose="02020603050405020304" pitchFamily="18" charset="0"/>
              </a:rPr>
              <a:t>sur le cercueil d’une personne décédée d’Ébola ou suspecte.</a:t>
            </a:r>
            <a:endParaRPr lang="fr-CA"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457200" algn="l"/>
              </a:tabLst>
            </a:pPr>
            <a:r>
              <a:rPr lang="fr-FR" dirty="0">
                <a:latin typeface="Arial" panose="020B0604020202020204" pitchFamily="34" charset="0"/>
                <a:ea typeface="Times New Roman" panose="02020603050405020304" pitchFamily="18" charset="0"/>
              </a:rPr>
              <a:t>Ne </a:t>
            </a:r>
            <a:r>
              <a:rPr lang="fr-FR" dirty="0" smtClean="0">
                <a:latin typeface="Arial" panose="020B0604020202020204" pitchFamily="34" charset="0"/>
                <a:ea typeface="Times New Roman" panose="02020603050405020304" pitchFamily="18" charset="0"/>
              </a:rPr>
              <a:t>pas manipuler  ni garder  </a:t>
            </a:r>
            <a:r>
              <a:rPr lang="fr-FR" dirty="0">
                <a:latin typeface="Arial" panose="020B0604020202020204" pitchFamily="34" charset="0"/>
                <a:ea typeface="Times New Roman" panose="02020603050405020304" pitchFamily="18" charset="0"/>
              </a:rPr>
              <a:t>les objets usuels non </a:t>
            </a:r>
            <a:r>
              <a:rPr lang="fr-FR" dirty="0" smtClean="0">
                <a:latin typeface="Arial" panose="020B0604020202020204" pitchFamily="34" charset="0"/>
                <a:ea typeface="Times New Roman" panose="02020603050405020304" pitchFamily="18" charset="0"/>
              </a:rPr>
              <a:t>désinfectés </a:t>
            </a:r>
            <a:r>
              <a:rPr lang="fr-FR" dirty="0">
                <a:latin typeface="Arial" panose="020B0604020202020204" pitchFamily="34" charset="0"/>
                <a:ea typeface="Times New Roman" panose="02020603050405020304" pitchFamily="18" charset="0"/>
              </a:rPr>
              <a:t>du défunt.</a:t>
            </a:r>
            <a:endParaRPr lang="fr-CA"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457200" algn="l"/>
              </a:tabLst>
            </a:pPr>
            <a:r>
              <a:rPr lang="fr-FR" dirty="0" smtClean="0">
                <a:latin typeface="Arial" panose="020B0604020202020204" pitchFamily="34" charset="0"/>
                <a:ea typeface="Times New Roman" panose="02020603050405020304" pitchFamily="18" charset="0"/>
              </a:rPr>
              <a:t>Désinfecter  </a:t>
            </a:r>
            <a:r>
              <a:rPr lang="fr-FR" dirty="0">
                <a:latin typeface="Arial" panose="020B0604020202020204" pitchFamily="34" charset="0"/>
                <a:ea typeface="Times New Roman" panose="02020603050405020304" pitchFamily="18" charset="0"/>
              </a:rPr>
              <a:t>le linge et la literie des malades avant de les manipuler.</a:t>
            </a:r>
            <a:endParaRPr lang="fr-CA"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457200" algn="l"/>
              </a:tabLst>
            </a:pPr>
            <a:r>
              <a:rPr lang="fr-FR" dirty="0">
                <a:latin typeface="Arial" panose="020B0604020202020204" pitchFamily="34" charset="0"/>
                <a:ea typeface="Times New Roman" panose="02020603050405020304" pitchFamily="18" charset="0"/>
              </a:rPr>
              <a:t>Ne </a:t>
            </a:r>
            <a:r>
              <a:rPr lang="fr-FR" dirty="0" smtClean="0">
                <a:latin typeface="Arial" panose="020B0604020202020204" pitchFamily="34" charset="0"/>
                <a:ea typeface="Times New Roman" panose="02020603050405020304" pitchFamily="18" charset="0"/>
              </a:rPr>
              <a:t>pas laver  nos </a:t>
            </a:r>
            <a:r>
              <a:rPr lang="fr-FR" dirty="0">
                <a:latin typeface="Arial" panose="020B0604020202020204" pitchFamily="34" charset="0"/>
                <a:ea typeface="Times New Roman" panose="02020603050405020304" pitchFamily="18" charset="0"/>
              </a:rPr>
              <a:t>mains dans une bassine d’eau commune, avant, </a:t>
            </a:r>
            <a:r>
              <a:rPr lang="fr-FR" dirty="0" smtClean="0">
                <a:latin typeface="Arial" panose="020B0604020202020204" pitchFamily="34" charset="0"/>
                <a:ea typeface="Times New Roman" panose="02020603050405020304" pitchFamily="18" charset="0"/>
              </a:rPr>
              <a:t>après </a:t>
            </a:r>
            <a:r>
              <a:rPr lang="fr-FR" dirty="0">
                <a:latin typeface="Arial" panose="020B0604020202020204" pitchFamily="34" charset="0"/>
                <a:ea typeface="Times New Roman" panose="02020603050405020304" pitchFamily="18" charset="0"/>
              </a:rPr>
              <a:t>les repas ou  après enterrement</a:t>
            </a:r>
            <a:endParaRPr lang="fr-CA"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457200" algn="l"/>
              </a:tabLst>
            </a:pPr>
            <a:r>
              <a:rPr lang="fr-FR" dirty="0">
                <a:latin typeface="Arial" panose="020B0604020202020204" pitchFamily="34" charset="0"/>
                <a:ea typeface="Times New Roman" panose="02020603050405020304" pitchFamily="18" charset="0"/>
              </a:rPr>
              <a:t>Ne </a:t>
            </a:r>
            <a:r>
              <a:rPr lang="fr-FR" dirty="0" smtClean="0">
                <a:latin typeface="Arial" panose="020B0604020202020204" pitchFamily="34" charset="0"/>
                <a:ea typeface="Times New Roman" panose="02020603050405020304" pitchFamily="18" charset="0"/>
              </a:rPr>
              <a:t>pas garder  </a:t>
            </a:r>
            <a:r>
              <a:rPr lang="fr-FR" dirty="0">
                <a:latin typeface="Arial" panose="020B0604020202020204" pitchFamily="34" charset="0"/>
                <a:ea typeface="Times New Roman" panose="02020603050405020304" pitchFamily="18" charset="0"/>
              </a:rPr>
              <a:t>les corps</a:t>
            </a:r>
            <a:r>
              <a:rPr lang="fr-FR" dirty="0" smtClean="0">
                <a:latin typeface="Arial" panose="020B0604020202020204" pitchFamily="34" charset="0"/>
                <a:ea typeface="Times New Roman" panose="02020603050405020304" pitchFamily="18" charset="0"/>
              </a:rPr>
              <a:t>, </a:t>
            </a:r>
            <a:r>
              <a:rPr lang="fr-FR" dirty="0">
                <a:latin typeface="Arial" panose="020B0604020202020204" pitchFamily="34" charset="0"/>
                <a:ea typeface="Times New Roman" panose="02020603050405020304" pitchFamily="18" charset="0"/>
              </a:rPr>
              <a:t>les </a:t>
            </a:r>
            <a:r>
              <a:rPr lang="fr-FR" dirty="0" smtClean="0">
                <a:latin typeface="Arial" panose="020B0604020202020204" pitchFamily="34" charset="0"/>
                <a:ea typeface="Times New Roman" panose="02020603050405020304" pitchFamily="18" charset="0"/>
              </a:rPr>
              <a:t>enterrer immédiatement.</a:t>
            </a:r>
            <a:endParaRPr lang="fr-CA" dirty="0">
              <a:latin typeface="Times New Roman" panose="02020603050405020304" pitchFamily="18" charset="0"/>
              <a:ea typeface="Times New Roman" panose="02020603050405020304" pitchFamily="18" charset="0"/>
            </a:endParaRPr>
          </a:p>
          <a:p>
            <a:pPr marL="0" indent="0">
              <a:lnSpc>
                <a:spcPct val="150000"/>
              </a:lnSpc>
              <a:spcBef>
                <a:spcPts val="0"/>
              </a:spcBef>
              <a:spcAft>
                <a:spcPts val="1200"/>
              </a:spcAft>
              <a:buNone/>
            </a:pPr>
            <a:endParaRPr lang="fr-FR" sz="2600"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19</a:t>
            </a:fld>
            <a:endParaRPr lang="fr-FR" dirty="0">
              <a:solidFill>
                <a:prstClr val="black">
                  <a:tint val="75000"/>
                </a:prstClr>
              </a:solidFill>
            </a:endParaRPr>
          </a:p>
        </p:txBody>
      </p:sp>
    </p:spTree>
    <p:extLst>
      <p:ext uri="{BB962C8B-B14F-4D97-AF65-F5344CB8AC3E}">
        <p14:creationId xmlns:p14="http://schemas.microsoft.com/office/powerpoint/2010/main" val="926613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768" y="56208"/>
            <a:ext cx="8229600" cy="904627"/>
          </a:xfrm>
        </p:spPr>
        <p:style>
          <a:lnRef idx="1">
            <a:schemeClr val="accent5"/>
          </a:lnRef>
          <a:fillRef idx="2">
            <a:schemeClr val="accent5"/>
          </a:fillRef>
          <a:effectRef idx="1">
            <a:schemeClr val="accent5"/>
          </a:effectRef>
          <a:fontRef idx="minor">
            <a:schemeClr val="dk1"/>
          </a:fontRef>
        </p:style>
        <p:txBody>
          <a:bodyPr>
            <a:normAutofit/>
          </a:bodyPr>
          <a:lstStyle/>
          <a:p>
            <a:r>
              <a:rPr lang="fr-FR" b="1" dirty="0" smtClean="0">
                <a:latin typeface="Narkisim" panose="020E0502050101010101" pitchFamily="34" charset="-79"/>
                <a:cs typeface="Narkisim" panose="020E0502050101010101" pitchFamily="34" charset="-79"/>
              </a:rPr>
              <a:t>Plan de la présentation</a:t>
            </a:r>
            <a:r>
              <a:rPr lang="fr-FR" b="1" dirty="0"/>
              <a:t> </a:t>
            </a:r>
            <a:endParaRPr lang="fr-FR" dirty="0"/>
          </a:p>
        </p:txBody>
      </p:sp>
      <p:sp>
        <p:nvSpPr>
          <p:cNvPr id="3" name="Espace réservé du contenu 2"/>
          <p:cNvSpPr>
            <a:spLocks noGrp="1"/>
          </p:cNvSpPr>
          <p:nvPr>
            <p:ph idx="1"/>
          </p:nvPr>
        </p:nvSpPr>
        <p:spPr>
          <a:xfrm>
            <a:off x="179512" y="1052736"/>
            <a:ext cx="8856984" cy="6120680"/>
          </a:xfrm>
        </p:spPr>
        <p:txBody>
          <a:bodyPr>
            <a:noAutofit/>
          </a:bodyPr>
          <a:lstStyle/>
          <a:p>
            <a:pPr marL="0" lvl="0" indent="0">
              <a:spcBef>
                <a:spcPts val="0"/>
              </a:spcBef>
              <a:spcAft>
                <a:spcPts val="3000"/>
              </a:spcAft>
              <a:buNone/>
            </a:pPr>
            <a:r>
              <a:rPr lang="fr-FR" sz="2400" b="1" dirty="0">
                <a:latin typeface="Arial" panose="020B0604020202020204" pitchFamily="34" charset="0"/>
                <a:cs typeface="Arial" panose="020B0604020202020204" pitchFamily="34" charset="0"/>
              </a:rPr>
              <a:t>I</a:t>
            </a:r>
            <a:r>
              <a:rPr lang="fr-FR" sz="2400" b="1" dirty="0" smtClean="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I</a:t>
            </a:r>
            <a:r>
              <a:rPr lang="fr-FR" sz="2400" b="1" dirty="0" smtClean="0">
                <a:latin typeface="Arial" panose="020B0604020202020204" pitchFamily="34" charset="0"/>
                <a:cs typeface="Arial" panose="020B0604020202020204" pitchFamily="34" charset="0"/>
              </a:rPr>
              <a:t>nformations </a:t>
            </a:r>
            <a:r>
              <a:rPr lang="fr-FR" sz="2400" b="1" dirty="0">
                <a:latin typeface="Arial" panose="020B0604020202020204" pitchFamily="34" charset="0"/>
                <a:cs typeface="Arial" panose="020B0604020202020204" pitchFamily="34" charset="0"/>
              </a:rPr>
              <a:t>générales sur le virus et la </a:t>
            </a:r>
            <a:r>
              <a:rPr lang="fr-FR" sz="2400" b="1" dirty="0" smtClean="0">
                <a:latin typeface="Arial" panose="020B0604020202020204" pitchFamily="34" charset="0"/>
                <a:cs typeface="Arial" panose="020B0604020202020204" pitchFamily="34" charset="0"/>
              </a:rPr>
              <a:t>maladie : mode de transmission, manifestations cliniques, diagnostic </a:t>
            </a:r>
            <a:r>
              <a:rPr lang="fr-FR" sz="2400" b="1" dirty="0">
                <a:latin typeface="Arial" panose="020B0604020202020204" pitchFamily="34" charset="0"/>
                <a:cs typeface="Arial" panose="020B0604020202020204" pitchFamily="34" charset="0"/>
              </a:rPr>
              <a:t>de la </a:t>
            </a:r>
            <a:r>
              <a:rPr lang="fr-FR" sz="2400" b="1" dirty="0" smtClean="0">
                <a:latin typeface="Arial" panose="020B0604020202020204" pitchFamily="34" charset="0"/>
                <a:cs typeface="Arial" panose="020B0604020202020204" pitchFamily="34" charset="0"/>
              </a:rPr>
              <a:t>maladie </a:t>
            </a:r>
            <a:r>
              <a:rPr lang="fr-FR" sz="2400" b="1" dirty="0">
                <a:latin typeface="Arial" panose="020B0604020202020204" pitchFamily="34" charset="0"/>
                <a:cs typeface="Arial" panose="020B0604020202020204" pitchFamily="34" charset="0"/>
              </a:rPr>
              <a:t>et prise en </a:t>
            </a:r>
            <a:r>
              <a:rPr lang="fr-FR" sz="2400" b="1" dirty="0" smtClean="0">
                <a:latin typeface="Arial" panose="020B0604020202020204" pitchFamily="34" charset="0"/>
                <a:cs typeface="Arial" panose="020B0604020202020204" pitchFamily="34" charset="0"/>
              </a:rPr>
              <a:t>charge des cas</a:t>
            </a:r>
          </a:p>
          <a:p>
            <a:pPr marL="0" lvl="0" indent="0">
              <a:spcBef>
                <a:spcPts val="0"/>
              </a:spcBef>
              <a:spcAft>
                <a:spcPts val="3000"/>
              </a:spcAft>
              <a:buNone/>
            </a:pPr>
            <a:r>
              <a:rPr lang="fr-FR" sz="2400" b="1" dirty="0" smtClean="0">
                <a:latin typeface="Arial" panose="020B0604020202020204" pitchFamily="34" charset="0"/>
                <a:cs typeface="Arial" panose="020B0604020202020204" pitchFamily="34" charset="0"/>
              </a:rPr>
              <a:t>II- Mesures préventives</a:t>
            </a:r>
          </a:p>
          <a:p>
            <a:pPr marL="0" lvl="0" indent="0">
              <a:spcBef>
                <a:spcPts val="0"/>
              </a:spcBef>
              <a:spcAft>
                <a:spcPts val="3000"/>
              </a:spcAft>
              <a:buNone/>
            </a:pPr>
            <a:r>
              <a:rPr lang="fr-FR" sz="2400" b="1" dirty="0" smtClean="0">
                <a:latin typeface="Arial" panose="020B0604020202020204" pitchFamily="34" charset="0"/>
                <a:cs typeface="Arial" panose="020B0604020202020204" pitchFamily="34" charset="0"/>
              </a:rPr>
              <a:t>III-Historique des épidémies de MVE</a:t>
            </a:r>
          </a:p>
          <a:p>
            <a:pPr marL="0" lvl="0" indent="0">
              <a:spcBef>
                <a:spcPts val="0"/>
              </a:spcBef>
              <a:spcAft>
                <a:spcPts val="3000"/>
              </a:spcAft>
              <a:buNone/>
            </a:pPr>
            <a:r>
              <a:rPr lang="fr-FR" sz="2400" b="1" dirty="0" smtClean="0">
                <a:latin typeface="Arial" panose="020B0604020202020204" pitchFamily="34" charset="0"/>
                <a:cs typeface="Arial" panose="020B0604020202020204" pitchFamily="34" charset="0"/>
              </a:rPr>
              <a:t>IV- Analyse du risque de survenue de la MVE au Burkina</a:t>
            </a:r>
          </a:p>
          <a:p>
            <a:pPr marL="0" lvl="0" indent="0">
              <a:spcBef>
                <a:spcPts val="0"/>
              </a:spcBef>
              <a:spcAft>
                <a:spcPts val="3000"/>
              </a:spcAft>
              <a:buNone/>
            </a:pPr>
            <a:r>
              <a:rPr lang="fr-FR" sz="2400" b="1" dirty="0" smtClean="0">
                <a:latin typeface="Arial" panose="020B0604020202020204" pitchFamily="34" charset="0"/>
                <a:cs typeface="Arial" panose="020B0604020202020204" pitchFamily="34" charset="0"/>
              </a:rPr>
              <a:t>V- Actions entreprises et perspectives </a:t>
            </a:r>
          </a:p>
          <a:p>
            <a:pPr marL="0" lvl="0" indent="0">
              <a:spcBef>
                <a:spcPts val="0"/>
              </a:spcBef>
              <a:spcAft>
                <a:spcPts val="3000"/>
              </a:spcAft>
              <a:buNone/>
            </a:pPr>
            <a:r>
              <a:rPr lang="fr-FR" sz="2400" b="1" dirty="0" smtClean="0">
                <a:latin typeface="Arial" panose="020B0604020202020204" pitchFamily="34" charset="0"/>
                <a:cs typeface="Arial" panose="020B0604020202020204" pitchFamily="34" charset="0"/>
              </a:rPr>
              <a:t>VI- Attentes vis-à-vis des acteurs</a:t>
            </a:r>
          </a:p>
          <a:p>
            <a:pPr marL="0" lvl="0" indent="0">
              <a:spcBef>
                <a:spcPts val="0"/>
              </a:spcBef>
              <a:spcAft>
                <a:spcPts val="3000"/>
              </a:spcAft>
              <a:buNone/>
            </a:pPr>
            <a:r>
              <a:rPr lang="fr-FR" sz="2400" b="1" dirty="0" smtClean="0">
                <a:latin typeface="Arial" panose="020B0604020202020204" pitchFamily="34" charset="0"/>
                <a:cs typeface="Arial" panose="020B0604020202020204" pitchFamily="34" charset="0"/>
              </a:rPr>
              <a:t>VII- Conclusio</a:t>
            </a:r>
            <a:r>
              <a:rPr lang="fr-FR" sz="2400" b="1" dirty="0">
                <a:latin typeface="Arial" panose="020B0604020202020204" pitchFamily="34" charset="0"/>
                <a:cs typeface="Arial" panose="020B0604020202020204" pitchFamily="34" charset="0"/>
              </a:rPr>
              <a:t>n</a:t>
            </a:r>
            <a:endParaRPr lang="fr-FR" sz="2400" b="1" dirty="0" smtClean="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t>2</a:t>
            </a:fld>
            <a:endParaRPr lang="fr-FR"/>
          </a:p>
        </p:txBody>
      </p:sp>
    </p:spTree>
    <p:extLst>
      <p:ext uri="{BB962C8B-B14F-4D97-AF65-F5344CB8AC3E}">
        <p14:creationId xmlns:p14="http://schemas.microsoft.com/office/powerpoint/2010/main" val="1195654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576064"/>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dirty="0" smtClean="0">
                <a:latin typeface="Arial" panose="020B0604020202020204" pitchFamily="34" charset="0"/>
                <a:cs typeface="Arial" panose="020B0604020202020204" pitchFamily="34" charset="0"/>
              </a:rPr>
              <a:t>II</a:t>
            </a:r>
            <a:r>
              <a:rPr lang="fr-FR" sz="2700" b="1" dirty="0" smtClean="0">
                <a:latin typeface="Arial" panose="020B0604020202020204" pitchFamily="34" charset="0"/>
                <a:cs typeface="Arial" panose="020B0604020202020204" pitchFamily="34" charset="0"/>
              </a:rPr>
              <a:t>-  Mesures préventives </a:t>
            </a:r>
            <a:r>
              <a:rPr lang="fr-FR" sz="2700" b="1" dirty="0" smtClean="0">
                <a:solidFill>
                  <a:prstClr val="black"/>
                </a:solidFill>
                <a:latin typeface="Arial" panose="020B0604020202020204" pitchFamily="34" charset="0"/>
                <a:cs typeface="Arial" panose="020B0604020202020204" pitchFamily="34" charset="0"/>
              </a:rPr>
              <a:t>(4/6) </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836712"/>
            <a:ext cx="9036496" cy="5904656"/>
          </a:xfrm>
        </p:spPr>
        <p:txBody>
          <a:bodyPr>
            <a:normAutofit fontScale="62500" lnSpcReduction="20000"/>
          </a:bodyPr>
          <a:lstStyle/>
          <a:p>
            <a:pPr lvl="1" algn="just">
              <a:buSzPts val="1000"/>
              <a:buFont typeface="Courier New" panose="02070309020205020404" pitchFamily="49" charset="0"/>
              <a:buChar char="o"/>
              <a:tabLst>
                <a:tab pos="228600" algn="l"/>
              </a:tabLst>
            </a:pPr>
            <a:r>
              <a:rPr lang="fr-FR" b="1" u="sng" dirty="0">
                <a:latin typeface="Arial" panose="020B0604020202020204" pitchFamily="34" charset="0"/>
                <a:ea typeface="Times New Roman" panose="02020603050405020304" pitchFamily="18" charset="0"/>
                <a:cs typeface="Times New Roman" panose="02020603050405020304" pitchFamily="18" charset="0"/>
              </a:rPr>
              <a:t>Aux agents de santé</a:t>
            </a:r>
            <a:endParaRPr lang="fr-CA"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buFont typeface="Wingdings" panose="05000000000000000000" pitchFamily="2" charset="2"/>
              <a:buChar char=""/>
            </a:pPr>
            <a:r>
              <a:rPr lang="fr-FR" sz="3800" b="1" dirty="0" smtClean="0">
                <a:latin typeface="Arial" panose="020B0604020202020204" pitchFamily="34" charset="0"/>
                <a:ea typeface="Times New Roman" panose="02020603050405020304" pitchFamily="18" charset="0"/>
              </a:rPr>
              <a:t>Renforcement de la surveillance épidémiologique</a:t>
            </a:r>
          </a:p>
          <a:p>
            <a:pPr lvl="0" algn="just">
              <a:buFont typeface="Wingdings" panose="05000000000000000000" pitchFamily="2" charset="2"/>
              <a:buChar char=""/>
            </a:pPr>
            <a:r>
              <a:rPr lang="fr-FR" sz="3800" dirty="0" smtClean="0">
                <a:latin typeface="Arial" panose="020B0604020202020204" pitchFamily="34" charset="0"/>
                <a:ea typeface="Times New Roman" panose="02020603050405020304" pitchFamily="18" charset="0"/>
              </a:rPr>
              <a:t>Isoler  </a:t>
            </a:r>
            <a:r>
              <a:rPr lang="fr-FR" sz="3800" dirty="0">
                <a:latin typeface="Arial" panose="020B0604020202020204" pitchFamily="34" charset="0"/>
                <a:ea typeface="Times New Roman" panose="02020603050405020304" pitchFamily="18" charset="0"/>
              </a:rPr>
              <a:t>les malades dans </a:t>
            </a:r>
            <a:r>
              <a:rPr lang="fr-FR" sz="3800" dirty="0" smtClean="0">
                <a:latin typeface="Arial" panose="020B0604020202020204" pitchFamily="34" charset="0"/>
                <a:ea typeface="Times New Roman" panose="02020603050405020304" pitchFamily="18" charset="0"/>
              </a:rPr>
              <a:t>un lieu d’isolement.</a:t>
            </a:r>
          </a:p>
          <a:p>
            <a:pPr lvl="0" algn="just">
              <a:buFont typeface="Wingdings" panose="05000000000000000000" pitchFamily="2" charset="2"/>
              <a:buChar char=""/>
            </a:pPr>
            <a:r>
              <a:rPr lang="fr-CA" sz="3800" dirty="0" smtClean="0">
                <a:latin typeface="Arial" panose="020B0604020202020204" pitchFamily="34" charset="0"/>
                <a:ea typeface="Times New Roman" panose="02020603050405020304" pitchFamily="18" charset="0"/>
              </a:rPr>
              <a:t>Investiguer les cas</a:t>
            </a:r>
            <a:r>
              <a:rPr lang="fr-CA" sz="3800" dirty="0">
                <a:latin typeface="Arial" panose="020B0604020202020204" pitchFamily="34" charset="0"/>
                <a:ea typeface="Times New Roman" panose="02020603050405020304" pitchFamily="18" charset="0"/>
              </a:rPr>
              <a:t>.</a:t>
            </a:r>
            <a:endParaRPr lang="fr-CA" sz="3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pPr>
            <a:r>
              <a:rPr lang="fr-FR" sz="3800" dirty="0" smtClean="0">
                <a:latin typeface="Arial" panose="020B0604020202020204" pitchFamily="34" charset="0"/>
                <a:ea typeface="Times New Roman" panose="02020603050405020304" pitchFamily="18" charset="0"/>
              </a:rPr>
              <a:t>Appliquer </a:t>
            </a:r>
            <a:r>
              <a:rPr lang="fr-FR" sz="3800" dirty="0">
                <a:latin typeface="Arial" panose="020B0604020202020204" pitchFamily="34" charset="0"/>
                <a:ea typeface="Times New Roman" panose="02020603050405020304" pitchFamily="18" charset="0"/>
              </a:rPr>
              <a:t>strictement les techniques de soins en isolement </a:t>
            </a:r>
            <a:r>
              <a:rPr lang="fr-FR" sz="3800" dirty="0" smtClean="0">
                <a:latin typeface="Arial" panose="020B0604020202020204" pitchFamily="34" charset="0"/>
                <a:ea typeface="Times New Roman" panose="02020603050405020304" pitchFamily="18" charset="0"/>
              </a:rPr>
              <a:t>(Port </a:t>
            </a:r>
            <a:r>
              <a:rPr lang="fr-FR" sz="3800" dirty="0">
                <a:latin typeface="Arial" panose="020B0604020202020204" pitchFamily="34" charset="0"/>
                <a:ea typeface="Times New Roman" panose="02020603050405020304" pitchFamily="18" charset="0"/>
              </a:rPr>
              <a:t>de matériels de protection et désinfection de l’équipement).</a:t>
            </a:r>
            <a:endParaRPr lang="fr-CA" sz="3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pPr>
            <a:r>
              <a:rPr lang="fr-FR" sz="3800" dirty="0" smtClean="0">
                <a:latin typeface="Arial" panose="020B0604020202020204" pitchFamily="34" charset="0"/>
                <a:ea typeface="Times New Roman" panose="02020603050405020304" pitchFamily="18" charset="0"/>
              </a:rPr>
              <a:t>Identifier et placer </a:t>
            </a:r>
            <a:r>
              <a:rPr lang="fr-FR" sz="3800" dirty="0">
                <a:latin typeface="Arial" panose="020B0604020202020204" pitchFamily="34" charset="0"/>
                <a:ea typeface="Times New Roman" panose="02020603050405020304" pitchFamily="18" charset="0"/>
              </a:rPr>
              <a:t>toute personne ayant eu des contacts physiques étroits avec des malades sous surveillance, c'est-à-dire : prise de la température </a:t>
            </a:r>
            <a:r>
              <a:rPr lang="fr-FR" sz="3800" dirty="0" smtClean="0">
                <a:latin typeface="Arial" panose="020B0604020202020204" pitchFamily="34" charset="0"/>
                <a:ea typeface="Times New Roman" panose="02020603050405020304" pitchFamily="18" charset="0"/>
              </a:rPr>
              <a:t>chaque </a:t>
            </a:r>
            <a:r>
              <a:rPr lang="fr-FR" sz="3800" dirty="0">
                <a:latin typeface="Arial" panose="020B0604020202020204" pitchFamily="34" charset="0"/>
                <a:ea typeface="Times New Roman" panose="02020603050405020304" pitchFamily="18" charset="0"/>
              </a:rPr>
              <a:t>jour et hospitalisation immédiate en isolement total en cas d'apparition de </a:t>
            </a:r>
            <a:r>
              <a:rPr lang="fr-FR" sz="3800" dirty="0" smtClean="0">
                <a:latin typeface="Arial" panose="020B0604020202020204" pitchFamily="34" charset="0"/>
                <a:ea typeface="Times New Roman" panose="02020603050405020304" pitchFamily="18" charset="0"/>
              </a:rPr>
              <a:t>fièvre ou/et  autre symptôme. </a:t>
            </a:r>
            <a:endParaRPr lang="fr-CA" sz="3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pPr>
            <a:r>
              <a:rPr lang="fr-FR" sz="3800" dirty="0" smtClean="0">
                <a:latin typeface="Arial" panose="020B0604020202020204" pitchFamily="34" charset="0"/>
                <a:ea typeface="Times New Roman" panose="02020603050405020304" pitchFamily="18" charset="0"/>
              </a:rPr>
              <a:t>Placer </a:t>
            </a:r>
            <a:r>
              <a:rPr lang="fr-FR" sz="3800" dirty="0">
                <a:latin typeface="Arial" panose="020B0604020202020204" pitchFamily="34" charset="0"/>
                <a:ea typeface="Times New Roman" panose="02020603050405020304" pitchFamily="18" charset="0"/>
              </a:rPr>
              <a:t>sous surveillance médicale étroite le personnel hospitalier ayant été  en contact étroit avec des patients ou du matériel contaminé sans avoir appliqué les techniques de soin en isolement. </a:t>
            </a:r>
            <a:endParaRPr lang="fr-FR" sz="3800" dirty="0" smtClean="0">
              <a:latin typeface="Arial" panose="020B0604020202020204" pitchFamily="34" charset="0"/>
              <a:ea typeface="Times New Roman" panose="02020603050405020304" pitchFamily="18" charset="0"/>
            </a:endParaRPr>
          </a:p>
          <a:p>
            <a:pPr lvl="0" algn="just">
              <a:buFont typeface="Wingdings" panose="05000000000000000000" pitchFamily="2" charset="2"/>
              <a:buChar char=""/>
            </a:pPr>
            <a:r>
              <a:rPr lang="fr-FR" sz="3800" dirty="0">
                <a:latin typeface="Arial" panose="020B0604020202020204" pitchFamily="34" charset="0"/>
                <a:ea typeface="Times New Roman" panose="02020603050405020304" pitchFamily="18" charset="0"/>
              </a:rPr>
              <a:t>suivi  biologique des patients cliniquement guéris pendant 3 mois</a:t>
            </a:r>
            <a:endParaRPr lang="fr-CA" sz="3800" dirty="0">
              <a:latin typeface="Times New Roman" panose="02020603050405020304" pitchFamily="18" charset="0"/>
              <a:ea typeface="Times New Roman" panose="02020603050405020304" pitchFamily="18" charset="0"/>
            </a:endParaRPr>
          </a:p>
          <a:p>
            <a:pPr marL="0" indent="0">
              <a:lnSpc>
                <a:spcPct val="150000"/>
              </a:lnSpc>
              <a:spcBef>
                <a:spcPts val="0"/>
              </a:spcBef>
              <a:spcAft>
                <a:spcPts val="1200"/>
              </a:spcAft>
              <a:buNone/>
            </a:pPr>
            <a:endParaRPr lang="fr-FR" sz="3800"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20</a:t>
            </a:fld>
            <a:endParaRPr lang="fr-FR" dirty="0">
              <a:solidFill>
                <a:prstClr val="black">
                  <a:tint val="75000"/>
                </a:prstClr>
              </a:solidFill>
            </a:endParaRPr>
          </a:p>
        </p:txBody>
      </p:sp>
    </p:spTree>
    <p:extLst>
      <p:ext uri="{BB962C8B-B14F-4D97-AF65-F5344CB8AC3E}">
        <p14:creationId xmlns:p14="http://schemas.microsoft.com/office/powerpoint/2010/main" val="3109786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576064"/>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dirty="0" smtClean="0">
                <a:latin typeface="Arial" panose="020B0604020202020204" pitchFamily="34" charset="0"/>
                <a:cs typeface="Arial" panose="020B0604020202020204" pitchFamily="34" charset="0"/>
              </a:rPr>
              <a:t>II</a:t>
            </a:r>
            <a:r>
              <a:rPr lang="fr-FR" sz="2700" b="1" dirty="0" smtClean="0">
                <a:latin typeface="Arial" panose="020B0604020202020204" pitchFamily="34" charset="0"/>
                <a:cs typeface="Arial" panose="020B0604020202020204" pitchFamily="34" charset="0"/>
              </a:rPr>
              <a:t>-  Mesures préventives </a:t>
            </a:r>
            <a:r>
              <a:rPr lang="fr-FR" sz="2700" b="1" dirty="0" smtClean="0">
                <a:solidFill>
                  <a:prstClr val="black"/>
                </a:solidFill>
                <a:latin typeface="Arial" panose="020B0604020202020204" pitchFamily="34" charset="0"/>
                <a:cs typeface="Arial" panose="020B0604020202020204" pitchFamily="34" charset="0"/>
              </a:rPr>
              <a:t>(5/6) </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836712"/>
            <a:ext cx="9036496" cy="5904656"/>
          </a:xfrm>
        </p:spPr>
        <p:txBody>
          <a:bodyPr>
            <a:normAutofit/>
          </a:bodyPr>
          <a:lstStyle/>
          <a:p>
            <a:pPr lvl="1" algn="just">
              <a:buSzPts val="1000"/>
              <a:buFont typeface="Courier New" panose="02070309020205020404" pitchFamily="49" charset="0"/>
              <a:buChar char="o"/>
              <a:tabLst>
                <a:tab pos="228600" algn="l"/>
              </a:tabLst>
            </a:pPr>
            <a:r>
              <a:rPr lang="fr-FR" b="1" u="sng" dirty="0">
                <a:latin typeface="Arial" panose="020B0604020202020204" pitchFamily="34" charset="0"/>
                <a:ea typeface="Times New Roman" panose="02020603050405020304" pitchFamily="18" charset="0"/>
                <a:cs typeface="Times New Roman" panose="02020603050405020304" pitchFamily="18" charset="0"/>
              </a:rPr>
              <a:t>Aux agents de santé</a:t>
            </a:r>
            <a:endParaRPr lang="fr-CA"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80000"/>
              </a:lnSpc>
              <a:buFont typeface="Wingdings" panose="05000000000000000000" pitchFamily="2" charset="2"/>
              <a:buChar char=""/>
              <a:tabLst>
                <a:tab pos="457200" algn="l"/>
              </a:tabLst>
            </a:pPr>
            <a:r>
              <a:rPr lang="fr-CA" sz="2500" dirty="0" smtClean="0">
                <a:latin typeface="Arial" panose="020B0604020202020204" pitchFamily="34" charset="0"/>
                <a:ea typeface="Times New Roman" panose="02020603050405020304" pitchFamily="18" charset="0"/>
              </a:rPr>
              <a:t>Vaincre la peur et l’inaction</a:t>
            </a:r>
          </a:p>
          <a:p>
            <a:pPr algn="just">
              <a:lnSpc>
                <a:spcPct val="80000"/>
              </a:lnSpc>
              <a:buFont typeface="Wingdings" panose="05000000000000000000" pitchFamily="2" charset="2"/>
              <a:buChar char=""/>
              <a:tabLst>
                <a:tab pos="457200" algn="l"/>
              </a:tabLst>
            </a:pPr>
            <a:r>
              <a:rPr lang="fr-CA" sz="2500" dirty="0" smtClean="0">
                <a:latin typeface="Arial" panose="020B0604020202020204" pitchFamily="34" charset="0"/>
                <a:ea typeface="Times New Roman" panose="02020603050405020304" pitchFamily="18" charset="0"/>
              </a:rPr>
              <a:t>Conscience professionnelle</a:t>
            </a:r>
            <a:endParaRPr lang="fr-CA" sz="2500" dirty="0">
              <a:latin typeface="Arial" panose="020B0604020202020204" pitchFamily="34" charset="0"/>
              <a:ea typeface="Times New Roman" panose="02020603050405020304" pitchFamily="18" charset="0"/>
            </a:endParaRPr>
          </a:p>
          <a:p>
            <a:pPr algn="just">
              <a:lnSpc>
                <a:spcPct val="80000"/>
              </a:lnSpc>
              <a:buFont typeface="Wingdings" panose="05000000000000000000" pitchFamily="2" charset="2"/>
              <a:buChar char=""/>
              <a:tabLst>
                <a:tab pos="457200" algn="l"/>
              </a:tabLst>
            </a:pPr>
            <a:r>
              <a:rPr lang="fr-CA" sz="2500" dirty="0">
                <a:latin typeface="Arial" panose="020B0604020202020204" pitchFamily="34" charset="0"/>
                <a:ea typeface="Times New Roman" panose="02020603050405020304" pitchFamily="18" charset="0"/>
              </a:rPr>
              <a:t>Respect des </a:t>
            </a:r>
            <a:r>
              <a:rPr lang="fr-CA" sz="2500" dirty="0" smtClean="0">
                <a:latin typeface="Arial" panose="020B0604020202020204" pitchFamily="34" charset="0"/>
                <a:ea typeface="Times New Roman" panose="02020603050405020304" pitchFamily="18" charset="0"/>
              </a:rPr>
              <a:t>règles d'éthique </a:t>
            </a:r>
            <a:r>
              <a:rPr lang="fr-CA" sz="2500" dirty="0">
                <a:latin typeface="Arial" panose="020B0604020202020204" pitchFamily="34" charset="0"/>
                <a:ea typeface="Times New Roman" panose="02020603050405020304" pitchFamily="18" charset="0"/>
              </a:rPr>
              <a:t>et de droits de </a:t>
            </a:r>
            <a:r>
              <a:rPr lang="fr-CA" sz="2500" dirty="0" smtClean="0">
                <a:latin typeface="Arial" panose="020B0604020202020204" pitchFamily="34" charset="0"/>
                <a:ea typeface="Times New Roman" panose="02020603050405020304" pitchFamily="18" charset="0"/>
              </a:rPr>
              <a:t>l’homme et de déontologie</a:t>
            </a:r>
          </a:p>
          <a:p>
            <a:pPr marL="0" indent="0" algn="just">
              <a:lnSpc>
                <a:spcPct val="80000"/>
              </a:lnSpc>
              <a:buNone/>
              <a:tabLst>
                <a:tab pos="457200" algn="l"/>
              </a:tabLst>
            </a:pPr>
            <a:endParaRPr lang="fr-CA" sz="2500" dirty="0">
              <a:latin typeface="Arial" panose="020B0604020202020204" pitchFamily="34" charset="0"/>
              <a:ea typeface="Times New Roman" panose="02020603050405020304" pitchFamily="18" charset="0"/>
            </a:endParaRPr>
          </a:p>
          <a:p>
            <a:pPr marL="0" indent="0">
              <a:lnSpc>
                <a:spcPct val="150000"/>
              </a:lnSpc>
              <a:spcBef>
                <a:spcPts val="0"/>
              </a:spcBef>
              <a:spcAft>
                <a:spcPts val="1200"/>
              </a:spcAft>
              <a:buNone/>
            </a:pPr>
            <a:endParaRPr lang="fr-FR" sz="3800"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21</a:t>
            </a:fld>
            <a:endParaRPr lang="fr-FR" dirty="0">
              <a:solidFill>
                <a:prstClr val="black">
                  <a:tint val="75000"/>
                </a:prstClr>
              </a:solidFill>
            </a:endParaRPr>
          </a:p>
        </p:txBody>
      </p:sp>
    </p:spTree>
    <p:extLst>
      <p:ext uri="{BB962C8B-B14F-4D97-AF65-F5344CB8AC3E}">
        <p14:creationId xmlns:p14="http://schemas.microsoft.com/office/powerpoint/2010/main" val="1734930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100811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4000" b="1" dirty="0">
                <a:latin typeface="Narkisim" panose="020E0502050101010101" pitchFamily="34" charset="-79"/>
                <a:cs typeface="Narkisim" panose="020E0502050101010101" pitchFamily="34" charset="-79"/>
              </a:rPr>
              <a:t/>
            </a:r>
            <a:br>
              <a:rPr lang="fr-FR" sz="4000" b="1" dirty="0">
                <a:latin typeface="Narkisim" panose="020E0502050101010101" pitchFamily="34" charset="-79"/>
                <a:cs typeface="Narkisim" panose="020E0502050101010101" pitchFamily="34" charset="-79"/>
              </a:rPr>
            </a:br>
            <a:r>
              <a:rPr lang="fr-FR" sz="2700" dirty="0" smtClean="0">
                <a:latin typeface="Arial" panose="020B0604020202020204" pitchFamily="34" charset="0"/>
                <a:cs typeface="Arial" panose="020B0604020202020204" pitchFamily="34" charset="0"/>
              </a:rPr>
              <a:t>II</a:t>
            </a:r>
            <a:r>
              <a:rPr lang="fr-FR" sz="2700" b="1" dirty="0" smtClean="0">
                <a:latin typeface="Arial" panose="020B0604020202020204" pitchFamily="34" charset="0"/>
                <a:cs typeface="Arial" panose="020B0604020202020204" pitchFamily="34" charset="0"/>
              </a:rPr>
              <a:t>-  Mesures préventives</a:t>
            </a:r>
            <a:r>
              <a:rPr lang="fr-FR" sz="2700" b="1" dirty="0">
                <a:solidFill>
                  <a:prstClr val="black"/>
                </a:solidFill>
                <a:latin typeface="Arial" panose="020B0604020202020204" pitchFamily="34" charset="0"/>
                <a:cs typeface="Arial" panose="020B0604020202020204" pitchFamily="34" charset="0"/>
              </a:rPr>
              <a:t> </a:t>
            </a:r>
            <a:r>
              <a:rPr lang="fr-FR" sz="2700" b="1" dirty="0" smtClean="0">
                <a:solidFill>
                  <a:prstClr val="black"/>
                </a:solidFill>
                <a:latin typeface="Arial" panose="020B0604020202020204" pitchFamily="34" charset="0"/>
                <a:cs typeface="Arial" panose="020B0604020202020204" pitchFamily="34" charset="0"/>
              </a:rPr>
              <a:t>(6/6)</a:t>
            </a:r>
            <a:r>
              <a:rPr lang="fr-FR" sz="2700" b="1" dirty="0" smtClean="0">
                <a:latin typeface="Arial" panose="020B0604020202020204" pitchFamily="34" charset="0"/>
                <a:cs typeface="Arial" panose="020B0604020202020204" pitchFamily="34" charset="0"/>
              </a:rPr>
              <a:t>  </a:t>
            </a:r>
            <a:r>
              <a:rPr lang="fr-FR" sz="2700" b="1" dirty="0">
                <a:solidFill>
                  <a:srgbClr val="FF0000"/>
                </a:solidFill>
                <a:latin typeface="Arial" panose="020B0604020202020204" pitchFamily="34" charset="0"/>
                <a:cs typeface="Arial" panose="020B0604020202020204" pitchFamily="34" charset="0"/>
              </a:rPr>
              <a:t/>
            </a:r>
            <a:br>
              <a:rPr lang="fr-FR" sz="2700" b="1" dirty="0">
                <a:solidFill>
                  <a:srgbClr val="FF0000"/>
                </a:solidFill>
                <a:latin typeface="Arial" panose="020B0604020202020204" pitchFamily="34" charset="0"/>
                <a:cs typeface="Arial" panose="020B0604020202020204" pitchFamily="34" charset="0"/>
              </a:rPr>
            </a:br>
            <a:r>
              <a:rPr lang="fr-FR" sz="2700" dirty="0">
                <a:latin typeface="Arial" panose="020B0604020202020204" pitchFamily="34" charset="0"/>
                <a:cs typeface="Arial" panose="020B0604020202020204" pitchFamily="34" charset="0"/>
              </a:rPr>
              <a:t/>
            </a:r>
            <a:br>
              <a:rPr lang="fr-FR" sz="2700" dirty="0">
                <a:latin typeface="Arial" panose="020B0604020202020204" pitchFamily="34" charset="0"/>
                <a:cs typeface="Arial" panose="020B0604020202020204" pitchFamily="34" charset="0"/>
              </a:rPr>
            </a:b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1196752"/>
            <a:ext cx="9036496" cy="5544616"/>
          </a:xfrm>
        </p:spPr>
        <p:txBody>
          <a:bodyPr>
            <a:normAutofit fontScale="70000" lnSpcReduction="20000"/>
          </a:bodyPr>
          <a:lstStyle/>
          <a:p>
            <a:pPr lvl="0" algn="just">
              <a:buFont typeface="Courier New" panose="02070309020205020404" pitchFamily="49" charset="0"/>
              <a:buChar char="o"/>
            </a:pPr>
            <a:r>
              <a:rPr lang="fr-FR" sz="2800" b="1" u="sng" dirty="0">
                <a:latin typeface="Arial" panose="020B0604020202020204" pitchFamily="34" charset="0"/>
                <a:ea typeface="Times New Roman" panose="02020603050405020304" pitchFamily="18" charset="0"/>
              </a:rPr>
              <a:t>Aux compagnons, familles  du malade et à la communauté </a:t>
            </a:r>
            <a:endParaRPr lang="fr-CA" sz="2800" dirty="0" smtClean="0">
              <a:latin typeface="Times New Roman" panose="02020603050405020304" pitchFamily="18" charset="0"/>
              <a:ea typeface="Times New Roman" panose="02020603050405020304" pitchFamily="18" charset="0"/>
            </a:endParaRPr>
          </a:p>
          <a:p>
            <a:pPr marL="0" lvl="0" indent="0" algn="just">
              <a:buNone/>
            </a:pPr>
            <a:r>
              <a:rPr lang="fr-FR" sz="2800" b="1" dirty="0">
                <a:latin typeface="Arial" panose="020B0604020202020204" pitchFamily="34" charset="0"/>
                <a:ea typeface="Times New Roman" panose="02020603050405020304" pitchFamily="18" charset="0"/>
              </a:rPr>
              <a:t> </a:t>
            </a:r>
            <a:endParaRPr lang="fr-CA" sz="2800" dirty="0">
              <a:latin typeface="Times New Roman" panose="02020603050405020304" pitchFamily="18" charset="0"/>
              <a:ea typeface="Times New Roman" panose="02020603050405020304" pitchFamily="18" charset="0"/>
            </a:endParaRPr>
          </a:p>
          <a:p>
            <a:pPr indent="449580" algn="just">
              <a:spcAft>
                <a:spcPts val="0"/>
              </a:spcAft>
            </a:pPr>
            <a:r>
              <a:rPr lang="fr-FR" sz="2800" b="1" dirty="0">
                <a:latin typeface="Arial" panose="020B0604020202020204" pitchFamily="34" charset="0"/>
                <a:ea typeface="Times New Roman" panose="02020603050405020304" pitchFamily="18" charset="0"/>
              </a:rPr>
              <a:t>- Faisons ensemble la mobilisation communautaire</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Acceptons et mettons en pratique les mesures de lutte contre l’épidémie de </a:t>
            </a:r>
            <a:r>
              <a:rPr lang="fr-FR" sz="2800" dirty="0" smtClean="0">
                <a:latin typeface="Arial" panose="020B0604020202020204" pitchFamily="34" charset="0"/>
                <a:ea typeface="Times New Roman" panose="02020603050405020304" pitchFamily="18" charset="0"/>
              </a:rPr>
              <a:t>maladie a virus </a:t>
            </a:r>
            <a:r>
              <a:rPr lang="fr-FR" sz="2800" dirty="0">
                <a:latin typeface="Arial" panose="020B0604020202020204" pitchFamily="34" charset="0"/>
                <a:ea typeface="Times New Roman" panose="02020603050405020304" pitchFamily="18" charset="0"/>
              </a:rPr>
              <a:t>Ébola.</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Mobilisons nous et approprions nous  la lutte contre la </a:t>
            </a:r>
            <a:r>
              <a:rPr lang="fr-FR" sz="2800" dirty="0" smtClean="0">
                <a:latin typeface="Arial" panose="020B0604020202020204" pitchFamily="34" charset="0"/>
                <a:ea typeface="Times New Roman" panose="02020603050405020304" pitchFamily="18" charset="0"/>
              </a:rPr>
              <a:t>maladie.</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Diffusons, échangeons les informations sur la prévention.</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Mobilisons les ressources locales pour soutenir les interventions de lutte et les intervenants sur terrain. </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Renforçons la surveillance à base communautaire en collaboration avec les professionnels de santé et les volontaires de la Croix Rouge.</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Identifions  et signalons  promptement tout  cas suspect, rumeur,  malade et  contact auprès des services de santé </a:t>
            </a:r>
            <a:r>
              <a:rPr lang="fr-FR" sz="2800" dirty="0" smtClean="0">
                <a:latin typeface="Arial" panose="020B0604020202020204" pitchFamily="34" charset="0"/>
                <a:ea typeface="Times New Roman" panose="02020603050405020304" pitchFamily="18" charset="0"/>
              </a:rPr>
              <a:t>les </a:t>
            </a:r>
            <a:r>
              <a:rPr lang="fr-FR" sz="2800" dirty="0">
                <a:latin typeface="Arial" panose="020B0604020202020204" pitchFamily="34" charset="0"/>
                <a:ea typeface="Times New Roman" panose="02020603050405020304" pitchFamily="18" charset="0"/>
              </a:rPr>
              <a:t>plus </a:t>
            </a:r>
            <a:r>
              <a:rPr lang="fr-FR" sz="2800" dirty="0" smtClean="0">
                <a:latin typeface="Arial" panose="020B0604020202020204" pitchFamily="34" charset="0"/>
                <a:ea typeface="Times New Roman" panose="02020603050405020304" pitchFamily="18" charset="0"/>
              </a:rPr>
              <a:t>proches. </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Acceptons de limiter momentanément les activités de chasse;</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Accueillons et acceptons tous ceux qui sont  sur le terrain pour nous assister ;</a:t>
            </a:r>
            <a:endParaRPr lang="fr-CA" sz="2800" dirty="0">
              <a:latin typeface="Times New Roman" panose="02020603050405020304" pitchFamily="18" charset="0"/>
              <a:ea typeface="Times New Roman" panose="02020603050405020304" pitchFamily="18" charset="0"/>
            </a:endParaRPr>
          </a:p>
          <a:p>
            <a:pPr lvl="0" algn="just">
              <a:buFont typeface="Wingdings" panose="05000000000000000000" pitchFamily="2" charset="2"/>
              <a:buChar char=""/>
              <a:tabLst>
                <a:tab pos="228600" algn="l"/>
              </a:tabLst>
            </a:pPr>
            <a:r>
              <a:rPr lang="fr-FR" sz="2800" dirty="0">
                <a:latin typeface="Arial" panose="020B0604020202020204" pitchFamily="34" charset="0"/>
                <a:ea typeface="Times New Roman" panose="02020603050405020304" pitchFamily="18" charset="0"/>
              </a:rPr>
              <a:t>Ne nous fions pas aux  croyances néfastes, rumeurs, mais suivons les instructions et conseils des agents de sante, des volontaires de la Croix-Rouge et des communicateurs et autres mobilisateurs autorisés.</a:t>
            </a:r>
            <a:endParaRPr lang="fr-CA" sz="2800" dirty="0">
              <a:latin typeface="Times New Roman" panose="02020603050405020304" pitchFamily="18" charset="0"/>
              <a:ea typeface="Times New Roman" panose="02020603050405020304" pitchFamily="18" charset="0"/>
            </a:endParaRPr>
          </a:p>
          <a:p>
            <a:pPr marL="0" indent="0">
              <a:lnSpc>
                <a:spcPct val="150000"/>
              </a:lnSpc>
              <a:spcBef>
                <a:spcPts val="0"/>
              </a:spcBef>
              <a:spcAft>
                <a:spcPts val="1200"/>
              </a:spcAft>
              <a:buNone/>
            </a:pPr>
            <a:endParaRPr lang="fr-FR" sz="2600"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22</a:t>
            </a:fld>
            <a:endParaRPr lang="fr-FR" dirty="0">
              <a:solidFill>
                <a:prstClr val="black">
                  <a:tint val="75000"/>
                </a:prstClr>
              </a:solidFill>
            </a:endParaRPr>
          </a:p>
        </p:txBody>
      </p:sp>
    </p:spTree>
    <p:extLst>
      <p:ext uri="{BB962C8B-B14F-4D97-AF65-F5344CB8AC3E}">
        <p14:creationId xmlns:p14="http://schemas.microsoft.com/office/powerpoint/2010/main" val="299144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80" y="2564904"/>
            <a:ext cx="8589640" cy="1215429"/>
          </a:xfrm>
        </p:spPr>
        <p:style>
          <a:lnRef idx="1">
            <a:schemeClr val="accent5"/>
          </a:lnRef>
          <a:fillRef idx="2">
            <a:schemeClr val="accent5"/>
          </a:fillRef>
          <a:effectRef idx="1">
            <a:schemeClr val="accent5"/>
          </a:effectRef>
          <a:fontRef idx="minor">
            <a:schemeClr val="dk1"/>
          </a:fontRef>
        </p:style>
        <p:txBody>
          <a:bodyPr>
            <a:normAutofit/>
          </a:bodyPr>
          <a:lstStyle/>
          <a:p>
            <a:r>
              <a:rPr lang="fr-FR" sz="600" b="1" dirty="0" smtClean="0">
                <a:latin typeface="Narkisim" panose="020E0502050101010101" pitchFamily="34" charset="-79"/>
                <a:cs typeface="Narkisim" panose="020E0502050101010101" pitchFamily="34" charset="-79"/>
              </a:rPr>
              <a:t/>
            </a:r>
            <a:br>
              <a:rPr lang="fr-FR" sz="600" b="1" dirty="0" smtClean="0">
                <a:latin typeface="Narkisim" panose="020E0502050101010101" pitchFamily="34" charset="-79"/>
                <a:cs typeface="Narkisim" panose="020E0502050101010101" pitchFamily="34" charset="-79"/>
              </a:rPr>
            </a:br>
            <a:r>
              <a:rPr lang="fr-FR" sz="3600" b="1" dirty="0">
                <a:latin typeface="Narkisim" panose="020E0502050101010101" pitchFamily="34" charset="-79"/>
                <a:cs typeface="Narkisim" panose="020E0502050101010101" pitchFamily="34" charset="-79"/>
              </a:rPr>
              <a:t>	</a:t>
            </a:r>
            <a:r>
              <a:rPr lang="fr-FR" sz="3600" b="1" dirty="0" smtClean="0">
                <a:latin typeface="Narkisim" panose="020E0502050101010101" pitchFamily="34" charset="-79"/>
                <a:cs typeface="Narkisim" panose="020E0502050101010101" pitchFamily="34" charset="-79"/>
              </a:rPr>
              <a:t>III- </a:t>
            </a:r>
            <a:r>
              <a:rPr lang="fr-FR" sz="3600" b="1" dirty="0" smtClean="0">
                <a:latin typeface="Arial" panose="020B0604020202020204" pitchFamily="34" charset="0"/>
                <a:cs typeface="Arial" panose="020B0604020202020204" pitchFamily="34" charset="0"/>
              </a:rPr>
              <a:t>Historique de la maladie</a:t>
            </a:r>
            <a:endParaRPr lang="fr-FR" sz="4000" dirty="0"/>
          </a:p>
        </p:txBody>
      </p:sp>
      <p:sp>
        <p:nvSpPr>
          <p:cNvPr id="3" name="Espace réservé du contenu 2"/>
          <p:cNvSpPr>
            <a:spLocks noGrp="1"/>
          </p:cNvSpPr>
          <p:nvPr>
            <p:ph idx="1"/>
          </p:nvPr>
        </p:nvSpPr>
        <p:spPr>
          <a:xfrm>
            <a:off x="107504" y="1456184"/>
            <a:ext cx="8928992" cy="5141168"/>
          </a:xfrm>
        </p:spPr>
        <p:txBody>
          <a:bodyPr>
            <a:noAutofit/>
          </a:bodyPr>
          <a:lstStyle/>
          <a:p>
            <a:pPr>
              <a:lnSpc>
                <a:spcPct val="150000"/>
              </a:lnSpc>
              <a:spcBef>
                <a:spcPts val="0"/>
              </a:spcBef>
              <a:buFontTx/>
              <a:buChar char="-"/>
            </a:pPr>
            <a:endParaRPr lang="fr-FR" sz="2400" dirty="0" smtClean="0"/>
          </a:p>
          <a:p>
            <a:pPr marL="0" lvl="0" indent="0">
              <a:spcBef>
                <a:spcPts val="0"/>
              </a:spcBef>
              <a:buNone/>
            </a:pPr>
            <a:endParaRPr lang="fr-FR" sz="2400" dirty="0">
              <a:latin typeface="Arial" panose="020B0604020202020204" pitchFamily="34" charset="0"/>
              <a:cs typeface="Arial" panose="020B0604020202020204" pitchFamily="34" charset="0"/>
            </a:endParaRPr>
          </a:p>
          <a:p>
            <a:pPr marL="0" lvl="0" indent="0">
              <a:spcBef>
                <a:spcPts val="0"/>
              </a:spcBef>
              <a:buNone/>
            </a:pPr>
            <a:endParaRPr lang="fr-FR" sz="2400" dirty="0" smtClean="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t>23</a:t>
            </a:fld>
            <a:endParaRPr lang="fr-FR" dirty="0"/>
          </a:p>
        </p:txBody>
      </p:sp>
    </p:spTree>
    <p:extLst>
      <p:ext uri="{BB962C8B-B14F-4D97-AF65-F5344CB8AC3E}">
        <p14:creationId xmlns:p14="http://schemas.microsoft.com/office/powerpoint/2010/main" val="806747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458151"/>
            <a:ext cx="9145016" cy="666593"/>
          </a:xfrm>
        </p:spPr>
        <p:txBody>
          <a:bodyPr/>
          <a:lstStyle/>
          <a:p>
            <a:pPr eaLnBrk="1" hangingPunct="1"/>
            <a:r>
              <a:rPr lang="fr-FR" altLang="fr-FR" sz="2736" dirty="0" smtClean="0"/>
              <a:t>    Historique des épidémies  </a:t>
            </a:r>
            <a:r>
              <a:rPr lang="fr-FR" altLang="fr-FR" sz="2736" dirty="0"/>
              <a:t>de la maladie à virus Ebola</a:t>
            </a:r>
          </a:p>
        </p:txBody>
      </p:sp>
      <p:sp>
        <p:nvSpPr>
          <p:cNvPr id="5123" name="Rectangle 3"/>
          <p:cNvSpPr>
            <a:spLocks noGrp="1" noChangeArrowheads="1"/>
          </p:cNvSpPr>
          <p:nvPr>
            <p:ph type="body" idx="1"/>
          </p:nvPr>
        </p:nvSpPr>
        <p:spPr>
          <a:xfrm>
            <a:off x="0" y="1439145"/>
            <a:ext cx="9144000" cy="5662263"/>
          </a:xfrm>
        </p:spPr>
        <p:txBody>
          <a:bodyPr/>
          <a:lstStyle/>
          <a:p>
            <a:pPr>
              <a:spcAft>
                <a:spcPts val="0"/>
              </a:spcAft>
            </a:pPr>
            <a:r>
              <a:rPr lang="fr-FR" sz="2480" dirty="0"/>
              <a:t>Notification de cas </a:t>
            </a:r>
            <a:r>
              <a:rPr lang="fr-FR" sz="2480" dirty="0" smtClean="0"/>
              <a:t>de MVE </a:t>
            </a:r>
            <a:r>
              <a:rPr lang="fr-FR" sz="2480" dirty="0"/>
              <a:t>Ebola par les pays: </a:t>
            </a:r>
          </a:p>
          <a:p>
            <a:pPr lvl="1">
              <a:spcAft>
                <a:spcPts val="0"/>
              </a:spcAft>
              <a:buFont typeface="Wingdings" pitchFamily="2" charset="2"/>
              <a:buChar char="§"/>
            </a:pPr>
            <a:r>
              <a:rPr lang="fr-FR" sz="2000" dirty="0"/>
              <a:t>République Démocratique du Congo (1976, 1977, 1995, 2007, </a:t>
            </a:r>
            <a:r>
              <a:rPr lang="fr-FR" sz="2000" dirty="0" smtClean="0"/>
              <a:t>2012 et  2014), </a:t>
            </a:r>
            <a:endParaRPr lang="fr-FR" sz="2000" dirty="0"/>
          </a:p>
          <a:p>
            <a:pPr lvl="1">
              <a:spcAft>
                <a:spcPts val="0"/>
              </a:spcAft>
              <a:buFont typeface="Wingdings" pitchFamily="2" charset="2"/>
              <a:buChar char="§"/>
            </a:pPr>
            <a:r>
              <a:rPr lang="fr-FR" sz="2000" dirty="0" smtClean="0"/>
              <a:t>Soudan (1976, 1979, 2004), </a:t>
            </a:r>
          </a:p>
          <a:p>
            <a:pPr lvl="1">
              <a:spcAft>
                <a:spcPts val="0"/>
              </a:spcAft>
              <a:buFont typeface="Wingdings" pitchFamily="2" charset="2"/>
              <a:buChar char="§"/>
            </a:pPr>
            <a:r>
              <a:rPr lang="fr-FR" sz="2000" dirty="0" smtClean="0"/>
              <a:t>Gabon (1994, 1996, 2001, 2002), </a:t>
            </a:r>
          </a:p>
          <a:p>
            <a:pPr lvl="1">
              <a:spcAft>
                <a:spcPts val="0"/>
              </a:spcAft>
              <a:buFont typeface="Wingdings" pitchFamily="2" charset="2"/>
              <a:buChar char="§"/>
            </a:pPr>
            <a:r>
              <a:rPr lang="fr-FR" sz="2000" dirty="0" smtClean="0"/>
              <a:t>Ouganda </a:t>
            </a:r>
            <a:r>
              <a:rPr lang="fr-FR" sz="2000" dirty="0"/>
              <a:t>(2000, </a:t>
            </a:r>
            <a:r>
              <a:rPr lang="fr-FR" sz="2000" dirty="0" smtClean="0"/>
              <a:t>2007, 2012), </a:t>
            </a:r>
          </a:p>
          <a:p>
            <a:pPr lvl="1">
              <a:spcAft>
                <a:spcPts val="0"/>
              </a:spcAft>
              <a:buFont typeface="Wingdings" pitchFamily="2" charset="2"/>
              <a:buChar char="§"/>
            </a:pPr>
            <a:r>
              <a:rPr lang="fr-FR" sz="2000" dirty="0" smtClean="0"/>
              <a:t>République </a:t>
            </a:r>
            <a:r>
              <a:rPr lang="fr-FR" sz="2000" dirty="0"/>
              <a:t>du Congo (2001, 2002, 2003, </a:t>
            </a:r>
            <a:r>
              <a:rPr lang="fr-FR" sz="2000" dirty="0" smtClean="0"/>
              <a:t>2005). </a:t>
            </a:r>
          </a:p>
          <a:p>
            <a:pPr lvl="1">
              <a:spcAft>
                <a:spcPts val="0"/>
              </a:spcAft>
              <a:buFont typeface="Wingdings" pitchFamily="2" charset="2"/>
              <a:buChar char="§"/>
            </a:pPr>
            <a:r>
              <a:rPr lang="fr-FR" sz="2000" dirty="0" smtClean="0"/>
              <a:t>Côte </a:t>
            </a:r>
            <a:r>
              <a:rPr lang="fr-FR" sz="2000" dirty="0"/>
              <a:t>d'Ivoire (1994) a rapporté un cas isolé chez un expatrié </a:t>
            </a:r>
            <a:r>
              <a:rPr lang="fr-FR" sz="2000" dirty="0" smtClean="0"/>
              <a:t>(contaminé au cours de l'autopsie d'un chimpanzé infecté sans aucune </a:t>
            </a:r>
            <a:r>
              <a:rPr lang="fr-FR" sz="2000" dirty="0"/>
              <a:t>transmission </a:t>
            </a:r>
            <a:r>
              <a:rPr lang="fr-FR" sz="2000" dirty="0" smtClean="0"/>
              <a:t>secondaire</a:t>
            </a:r>
          </a:p>
          <a:p>
            <a:pPr lvl="1">
              <a:spcAft>
                <a:spcPts val="0"/>
              </a:spcAft>
              <a:buFont typeface="Wingdings" pitchFamily="2" charset="2"/>
              <a:buChar char="§"/>
            </a:pPr>
            <a:r>
              <a:rPr lang="fr-FR" sz="2000" dirty="0" smtClean="0"/>
              <a:t>Afrique du Sud (Cas importés)</a:t>
            </a:r>
          </a:p>
          <a:p>
            <a:pPr lvl="1">
              <a:spcAft>
                <a:spcPts val="0"/>
              </a:spcAft>
              <a:buFont typeface="Wingdings" pitchFamily="2" charset="2"/>
              <a:buChar char="§"/>
            </a:pPr>
            <a:r>
              <a:rPr lang="fr-FR" sz="2000" dirty="0" smtClean="0"/>
              <a:t>Guinée, Serra Leone, Liberia, Nigeria </a:t>
            </a:r>
            <a:r>
              <a:rPr lang="fr-FR" sz="2000" dirty="0"/>
              <a:t>,</a:t>
            </a:r>
            <a:r>
              <a:rPr lang="fr-FR" sz="2000" dirty="0" smtClean="0"/>
              <a:t> Sénégal, Espagne, Etats Unis ,Mali (2014)</a:t>
            </a:r>
          </a:p>
          <a:p>
            <a:pPr marL="333285" lvl="1" indent="-333285">
              <a:spcBef>
                <a:spcPct val="80000"/>
              </a:spcBef>
              <a:spcAft>
                <a:spcPts val="0"/>
              </a:spcAft>
              <a:buFont typeface="Wingdings" pitchFamily="2" charset="2"/>
              <a:buChar char="l"/>
            </a:pPr>
            <a:r>
              <a:rPr lang="fr-FR" sz="2000" dirty="0">
                <a:ea typeface="+mn-ea"/>
              </a:rPr>
              <a:t>Parmi les cas d'Ebola et de Marburg notifiés, 9% étaient des agents de santé</a:t>
            </a:r>
          </a:p>
          <a:p>
            <a:pPr marL="333285" lvl="1" indent="-333285">
              <a:spcBef>
                <a:spcPct val="80000"/>
              </a:spcBef>
              <a:spcAft>
                <a:spcPts val="0"/>
              </a:spcAft>
              <a:buFont typeface="Wingdings" pitchFamily="2" charset="2"/>
              <a:buChar char="l"/>
            </a:pPr>
            <a:endParaRPr lang="fr-FR" sz="2736" b="1" dirty="0">
              <a:ea typeface="+mn-ea"/>
            </a:endParaRPr>
          </a:p>
        </p:txBody>
      </p:sp>
    </p:spTree>
    <p:extLst>
      <p:ext uri="{BB962C8B-B14F-4D97-AF65-F5344CB8AC3E}">
        <p14:creationId xmlns:p14="http://schemas.microsoft.com/office/powerpoint/2010/main" val="2755235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462FEA-C8B8-4FB0-B8C2-8F6458EB3E10}" type="slidenum">
              <a:rPr lang="fr-FR" altLang="fr-FR" sz="1200" smtClean="0">
                <a:solidFill>
                  <a:srgbClr val="898989"/>
                </a:solidFill>
                <a:latin typeface="Times New Roman" panose="02020603050405020304" pitchFamily="18" charset="0"/>
              </a:rPr>
              <a:pPr>
                <a:spcBef>
                  <a:spcPct val="0"/>
                </a:spcBef>
                <a:buFontTx/>
                <a:buNone/>
              </a:pPr>
              <a:t>25</a:t>
            </a:fld>
            <a:endParaRPr lang="fr-FR" altLang="fr-FR" sz="1200" smtClean="0">
              <a:solidFill>
                <a:srgbClr val="898989"/>
              </a:solidFill>
              <a:latin typeface="Times New Roman" panose="02020603050405020304" pitchFamily="18" charset="0"/>
            </a:endParaRPr>
          </a:p>
        </p:txBody>
      </p:sp>
      <p:sp>
        <p:nvSpPr>
          <p:cNvPr id="63491" name="ZoneTexte 6"/>
          <p:cNvSpPr txBox="1">
            <a:spLocks noChangeArrowheads="1"/>
          </p:cNvSpPr>
          <p:nvPr/>
        </p:nvSpPr>
        <p:spPr bwMode="auto">
          <a:xfrm>
            <a:off x="571500" y="6340475"/>
            <a:ext cx="748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u="sng" dirty="0">
                <a:latin typeface="Arial" panose="020B0604020202020204" pitchFamily="34" charset="0"/>
              </a:rPr>
              <a:t>Source</a:t>
            </a:r>
            <a:r>
              <a:rPr lang="fr-FR" altLang="fr-FR" sz="1800" b="1" dirty="0">
                <a:latin typeface="Arial" panose="020B0604020202020204" pitchFamily="34" charset="0"/>
              </a:rPr>
              <a:t>: OMS, Rapport de la Situation </a:t>
            </a:r>
            <a:r>
              <a:rPr lang="fr-FR" altLang="fr-FR" sz="1800" b="1" dirty="0" err="1">
                <a:latin typeface="Arial" panose="020B0604020202020204" pitchFamily="34" charset="0"/>
              </a:rPr>
              <a:t>épid</a:t>
            </a:r>
            <a:r>
              <a:rPr lang="fr-CA" altLang="fr-FR" sz="1800" b="1" dirty="0">
                <a:latin typeface="Arial" panose="020B0604020202020204" pitchFamily="34" charset="0"/>
              </a:rPr>
              <a:t>é</a:t>
            </a:r>
            <a:r>
              <a:rPr lang="fr-FR" altLang="fr-FR" sz="1800" b="1" dirty="0" err="1">
                <a:latin typeface="Arial" panose="020B0604020202020204" pitchFamily="34" charset="0"/>
              </a:rPr>
              <a:t>miologique</a:t>
            </a:r>
            <a:endParaRPr lang="fr-FR" altLang="fr-FR" sz="1800" b="1" dirty="0">
              <a:latin typeface="Arial" panose="020B0604020202020204" pitchFamily="34" charset="0"/>
            </a:endParaRPr>
          </a:p>
        </p:txBody>
      </p:sp>
      <p:sp>
        <p:nvSpPr>
          <p:cNvPr id="7" name="Titre 1"/>
          <p:cNvSpPr txBox="1">
            <a:spLocks/>
          </p:cNvSpPr>
          <p:nvPr/>
        </p:nvSpPr>
        <p:spPr>
          <a:xfrm>
            <a:off x="571500" y="12794"/>
            <a:ext cx="8218487" cy="391870"/>
          </a:xfrm>
          <a:prstGeom prst="rect">
            <a:avLst/>
          </a:prstGeom>
          <a:ln w="28575">
            <a:solidFill>
              <a:schemeClr val="tx1"/>
            </a:solidFill>
            <a:miter lim="800000"/>
            <a:headEnd/>
            <a:tailEnd/>
          </a:ln>
        </p:spPr>
        <p:txBody>
          <a:bodyPr anchor="ctr">
            <a:normAutofit fontScale="90000"/>
          </a:bodyPr>
          <a:lstStyle/>
          <a:p>
            <a:pPr algn="ctr" eaLnBrk="1" fontAlgn="auto" hangingPunct="1">
              <a:spcAft>
                <a:spcPts val="0"/>
              </a:spcAft>
              <a:defRPr/>
            </a:pPr>
            <a:r>
              <a:rPr lang="fr-FR" altLang="fr-FR" sz="1800" b="1" dirty="0">
                <a:solidFill>
                  <a:schemeClr val="tx1"/>
                </a:solidFill>
                <a:latin typeface="Arial" panose="020B0604020202020204" pitchFamily="34" charset="0"/>
                <a:ea typeface="+mj-ea"/>
              </a:rPr>
              <a:t>Situation des cas confirmés, probables et suspects par pays au </a:t>
            </a:r>
            <a:r>
              <a:rPr lang="fr-FR" altLang="fr-FR" sz="1800" b="1" dirty="0" smtClean="0">
                <a:solidFill>
                  <a:schemeClr val="tx1"/>
                </a:solidFill>
                <a:latin typeface="Arial" panose="020B0604020202020204" pitchFamily="34" charset="0"/>
                <a:ea typeface="+mj-ea"/>
              </a:rPr>
              <a:t>03 décembre </a:t>
            </a:r>
            <a:r>
              <a:rPr lang="fr-FR" altLang="fr-FR" sz="1800" b="1" dirty="0">
                <a:solidFill>
                  <a:schemeClr val="tx1"/>
                </a:solidFill>
                <a:latin typeface="Arial" panose="020B0604020202020204" pitchFamily="34" charset="0"/>
                <a:ea typeface="+mj-ea"/>
              </a:rPr>
              <a:t>2014 </a:t>
            </a:r>
          </a:p>
        </p:txBody>
      </p:sp>
      <p:graphicFrame>
        <p:nvGraphicFramePr>
          <p:cNvPr id="2" name="Tableau 1"/>
          <p:cNvGraphicFramePr>
            <a:graphicFrameLocks noGrp="1"/>
          </p:cNvGraphicFramePr>
          <p:nvPr>
            <p:extLst>
              <p:ext uri="{D42A27DB-BD31-4B8C-83A1-F6EECF244321}">
                <p14:modId xmlns:p14="http://schemas.microsoft.com/office/powerpoint/2010/main" val="3522227738"/>
              </p:ext>
            </p:extLst>
          </p:nvPr>
        </p:nvGraphicFramePr>
        <p:xfrm>
          <a:off x="251520" y="449878"/>
          <a:ext cx="8712969" cy="5906472"/>
        </p:xfrm>
        <a:graphic>
          <a:graphicData uri="http://schemas.openxmlformats.org/drawingml/2006/table">
            <a:tbl>
              <a:tblPr/>
              <a:tblGrid>
                <a:gridCol w="1462828"/>
                <a:gridCol w="1961104"/>
                <a:gridCol w="1883391"/>
                <a:gridCol w="1883391"/>
                <a:gridCol w="1522255"/>
              </a:tblGrid>
              <a:tr h="161180">
                <a:tc>
                  <a:txBody>
                    <a:bodyPr/>
                    <a:lstStyle/>
                    <a:p>
                      <a:pPr algn="l" fontAlgn="ctr"/>
                      <a:r>
                        <a:rPr lang="fr-FR" sz="1100" b="1" i="0" u="none" strike="noStrike" dirty="0">
                          <a:solidFill>
                            <a:srgbClr val="000000"/>
                          </a:solidFill>
                          <a:effectLst/>
                          <a:latin typeface="Arial" panose="020B0604020202020204" pitchFamily="34" charset="0"/>
                          <a:cs typeface="Arial" panose="020B0604020202020204" pitchFamily="34" charset="0"/>
                        </a:rPr>
                        <a:t>Pays</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effectLst/>
                          <a:latin typeface="Arial" panose="020B0604020202020204" pitchFamily="34" charset="0"/>
                          <a:cs typeface="Arial" panose="020B0604020202020204" pitchFamily="34" charset="0"/>
                        </a:rPr>
                        <a:t>Statut des cas</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effectLst/>
                          <a:latin typeface="Arial" panose="020B0604020202020204" pitchFamily="34" charset="0"/>
                          <a:cs typeface="Arial" panose="020B0604020202020204" pitchFamily="34" charset="0"/>
                        </a:rPr>
                        <a:t>Total des cas</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Total des décès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Létalité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rowSpan="4">
                  <a:txBody>
                    <a:bodyPr/>
                    <a:lstStyle/>
                    <a:p>
                      <a:pPr algn="l" fontAlgn="ctr"/>
                      <a:r>
                        <a:rPr lang="fr-FR" sz="1100" b="0" i="0" u="none" strike="noStrike" dirty="0">
                          <a:solidFill>
                            <a:srgbClr val="000000"/>
                          </a:solidFill>
                          <a:effectLst/>
                          <a:latin typeface="Arial" panose="020B0604020202020204" pitchFamily="34" charset="0"/>
                          <a:cs typeface="Arial" panose="020B0604020202020204" pitchFamily="34" charset="0"/>
                        </a:rPr>
                        <a:t>Guinée</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Confirmés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panose="020B0604020202020204" pitchFamily="34" charset="0"/>
                          <a:cs typeface="Arial" panose="020B0604020202020204" pitchFamily="34" charset="0"/>
                        </a:rPr>
                        <a:t>1 929</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1 117</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57,9</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Probables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panose="020B0604020202020204" pitchFamily="34" charset="0"/>
                          <a:cs typeface="Arial" panose="020B0604020202020204" pitchFamily="34" charset="0"/>
                        </a:rPr>
                        <a:t>210</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210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100,0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dirty="0">
                          <a:solidFill>
                            <a:srgbClr val="000000"/>
                          </a:solidFill>
                          <a:effectLst/>
                          <a:latin typeface="Arial" panose="020B0604020202020204" pitchFamily="34" charset="0"/>
                          <a:cs typeface="Arial" panose="020B0604020202020204" pitchFamily="34" charset="0"/>
                        </a:rPr>
                        <a:t>Suspects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panose="020B0604020202020204" pitchFamily="34" charset="0"/>
                          <a:cs typeface="Arial" panose="020B0604020202020204" pitchFamily="34" charset="0"/>
                        </a:rPr>
                        <a:t>25</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0,0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1" i="0" u="none" strike="noStrike" dirty="0">
                          <a:solidFill>
                            <a:srgbClr val="000000"/>
                          </a:solidFill>
                          <a:effectLst/>
                          <a:latin typeface="Arial" panose="020B0604020202020204" pitchFamily="34" charset="0"/>
                          <a:cs typeface="Arial" panose="020B0604020202020204" pitchFamily="34" charset="0"/>
                        </a:rPr>
                        <a:t>Total 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100" b="1" i="0" u="none" strike="noStrike" dirty="0">
                          <a:solidFill>
                            <a:srgbClr val="000000"/>
                          </a:solidFill>
                          <a:effectLst/>
                          <a:latin typeface="Arial" panose="020B0604020202020204" pitchFamily="34" charset="0"/>
                          <a:cs typeface="Arial" panose="020B0604020202020204" pitchFamily="34" charset="0"/>
                        </a:rPr>
                        <a:t>2 164</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100" b="1" i="0" u="none" strike="noStrike">
                          <a:solidFill>
                            <a:srgbClr val="000000"/>
                          </a:solidFill>
                          <a:effectLst/>
                          <a:latin typeface="Arial" panose="020B0604020202020204" pitchFamily="34" charset="0"/>
                          <a:cs typeface="Arial" panose="020B0604020202020204" pitchFamily="34" charset="0"/>
                        </a:rPr>
                        <a:t>1 327</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61,3</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180">
                <a:tc rowSpan="4">
                  <a:txBody>
                    <a:bodyPr/>
                    <a:lstStyle/>
                    <a:p>
                      <a:pPr algn="l" fontAlgn="ctr"/>
                      <a:r>
                        <a:rPr lang="fr-FR" sz="1100" b="0" i="0" u="none" strike="noStrike">
                          <a:solidFill>
                            <a:srgbClr val="000000"/>
                          </a:solidFill>
                          <a:effectLst/>
                          <a:latin typeface="Arial" panose="020B0604020202020204" pitchFamily="34" charset="0"/>
                          <a:cs typeface="Arial" panose="020B0604020202020204" pitchFamily="34" charset="0"/>
                        </a:rPr>
                        <a:t>Libéria</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Confirmés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2 801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Probables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1 792</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Suspects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3 042</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Total 2</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7 635</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3 145</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41,2</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180">
                <a:tc rowSpan="4">
                  <a:txBody>
                    <a:bodyPr/>
                    <a:lstStyle/>
                    <a:p>
                      <a:pPr algn="l" fontAlgn="ctr"/>
                      <a:r>
                        <a:rPr lang="fr-FR" sz="1100" b="0" i="0" u="none" strike="noStrike">
                          <a:solidFill>
                            <a:srgbClr val="000000"/>
                          </a:solidFill>
                          <a:effectLst/>
                          <a:latin typeface="Arial" panose="020B0604020202020204" pitchFamily="34" charset="0"/>
                          <a:cs typeface="Arial" panose="020B0604020202020204" pitchFamily="34" charset="0"/>
                        </a:rPr>
                        <a:t>Sierra Léone</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Confirmés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5 978</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1 374</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23,0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Probables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79</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Suspects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1 255</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35</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Total 3</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7 312</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dirty="0">
                          <a:solidFill>
                            <a:srgbClr val="000000"/>
                          </a:solidFill>
                          <a:effectLst/>
                          <a:latin typeface="Arial" panose="020B0604020202020204" pitchFamily="34" charset="0"/>
                          <a:cs typeface="Arial" panose="020B0604020202020204" pitchFamily="34" charset="0"/>
                        </a:rPr>
                        <a:t>1 583</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21,6</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180">
                <a:tc rowSpan="4">
                  <a:txBody>
                    <a:bodyPr/>
                    <a:lstStyle/>
                    <a:p>
                      <a:pPr algn="l" fontAlgn="ctr"/>
                      <a:r>
                        <a:rPr lang="fr-FR" sz="1100" b="0" i="0" u="none" strike="noStrike">
                          <a:solidFill>
                            <a:srgbClr val="000000"/>
                          </a:solidFill>
                          <a:effectLst/>
                          <a:latin typeface="Arial" panose="020B0604020202020204" pitchFamily="34" charset="0"/>
                          <a:cs typeface="Arial" panose="020B0604020202020204" pitchFamily="34" charset="0"/>
                        </a:rPr>
                        <a:t>Mali</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Confirmés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7</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5</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71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673">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Probables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Suspects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Total 4</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8</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6</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75,0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180">
                <a:tc rowSpan="4">
                  <a:txBody>
                    <a:bodyPr/>
                    <a:lstStyle/>
                    <a:p>
                      <a:pPr algn="l" fontAlgn="ctr"/>
                      <a:r>
                        <a:rPr lang="fr-FR" sz="1100" b="0" i="0" u="none" strike="noStrike">
                          <a:solidFill>
                            <a:srgbClr val="000000"/>
                          </a:solidFill>
                          <a:effectLst/>
                          <a:latin typeface="Arial" panose="020B0604020202020204" pitchFamily="34" charset="0"/>
                          <a:cs typeface="Arial" panose="020B0604020202020204" pitchFamily="34" charset="0"/>
                        </a:rPr>
                        <a:t>Nigéria</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Confirmés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19</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7</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37</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Probables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100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Suspects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Total 4</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20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8</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dirty="0">
                          <a:solidFill>
                            <a:srgbClr val="000000"/>
                          </a:solidFill>
                          <a:effectLst/>
                          <a:latin typeface="Arial" panose="020B0604020202020204" pitchFamily="34" charset="0"/>
                          <a:cs typeface="Arial" panose="020B0604020202020204" pitchFamily="34" charset="0"/>
                        </a:rPr>
                        <a:t>40,0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180">
                <a:tc rowSpan="4">
                  <a:txBody>
                    <a:bodyPr/>
                    <a:lstStyle/>
                    <a:p>
                      <a:pPr algn="l" fontAlgn="ctr"/>
                      <a:r>
                        <a:rPr lang="fr-FR" sz="1100" b="0" i="0" u="none" strike="noStrike">
                          <a:solidFill>
                            <a:srgbClr val="000000"/>
                          </a:solidFill>
                          <a:effectLst/>
                          <a:latin typeface="Arial" panose="020B0604020202020204" pitchFamily="34" charset="0"/>
                          <a:cs typeface="Arial" panose="020B0604020202020204" pitchFamily="34" charset="0"/>
                        </a:rPr>
                        <a:t>Sénégal</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Confirmés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Probables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Suspects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Total 4</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0,0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180">
                <a:tc rowSpan="4">
                  <a:txBody>
                    <a:bodyPr/>
                    <a:lstStyle/>
                    <a:p>
                      <a:pPr algn="l" fontAlgn="ctr"/>
                      <a:r>
                        <a:rPr lang="fr-FR" sz="1100" b="0" i="0" u="none" strike="noStrike">
                          <a:solidFill>
                            <a:srgbClr val="000000"/>
                          </a:solidFill>
                          <a:effectLst/>
                          <a:latin typeface="Arial" panose="020B0604020202020204" pitchFamily="34" charset="0"/>
                          <a:cs typeface="Arial" panose="020B0604020202020204" pitchFamily="34" charset="0"/>
                        </a:rPr>
                        <a:t>Espagne</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Confirmés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0,0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Probables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Suspects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Total 6</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dirty="0">
                          <a:solidFill>
                            <a:srgbClr val="000000"/>
                          </a:solidFill>
                          <a:effectLst/>
                          <a:latin typeface="Arial" panose="020B0604020202020204" pitchFamily="34" charset="0"/>
                          <a:cs typeface="Arial" panose="020B0604020202020204" pitchFamily="34" charset="0"/>
                        </a:rPr>
                        <a:t>0,0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180">
                <a:tc rowSpan="4">
                  <a:txBody>
                    <a:bodyPr/>
                    <a:lstStyle/>
                    <a:p>
                      <a:pPr algn="l" fontAlgn="ctr"/>
                      <a:r>
                        <a:rPr lang="fr-FR" sz="1100" b="0" i="0" u="none" strike="noStrike">
                          <a:solidFill>
                            <a:srgbClr val="000000"/>
                          </a:solidFill>
                          <a:effectLst/>
                          <a:latin typeface="Arial" panose="020B0604020202020204" pitchFamily="34" charset="0"/>
                          <a:cs typeface="Arial" panose="020B0604020202020204" pitchFamily="34" charset="0"/>
                        </a:rPr>
                        <a:t>Etats Unis</a:t>
                      </a:r>
                    </a:p>
                  </a:txBody>
                  <a:tcPr marL="5263" marR="5263" marT="5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Confirmés </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4</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25,0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Probables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0" i="0" u="none" strike="noStrike">
                          <a:solidFill>
                            <a:srgbClr val="000000"/>
                          </a:solidFill>
                          <a:effectLst/>
                          <a:latin typeface="Arial" panose="020B0604020202020204" pitchFamily="34" charset="0"/>
                          <a:cs typeface="Arial" panose="020B0604020202020204" pitchFamily="34" charset="0"/>
                        </a:rPr>
                        <a:t>Suspects</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rial" panose="020B0604020202020204" pitchFamily="34" charset="0"/>
                          <a:cs typeface="Arial" panose="020B0604020202020204" pitchFamily="34" charset="0"/>
                        </a:rPr>
                        <a:t>*</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rial" panose="020B0604020202020204" pitchFamily="34" charset="0"/>
                          <a:cs typeface="Arial" panose="020B0604020202020204" pitchFamily="34" charset="0"/>
                        </a:rPr>
                        <a:t>_</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80">
                <a:tc vMerge="1">
                  <a:txBody>
                    <a:bodyPr/>
                    <a:lstStyle/>
                    <a:p>
                      <a:endParaRPr lang="fr-FR"/>
                    </a:p>
                  </a:txBody>
                  <a:tcPr/>
                </a:tc>
                <a:tc>
                  <a:txBody>
                    <a:bodyPr/>
                    <a:lstStyle/>
                    <a:p>
                      <a:pPr algn="l" fontAlgn="b"/>
                      <a:r>
                        <a:rPr lang="fr-FR" sz="1100" b="1" i="0" u="none" strike="noStrike">
                          <a:solidFill>
                            <a:srgbClr val="000000"/>
                          </a:solidFill>
                          <a:effectLst/>
                          <a:latin typeface="Arial" panose="020B0604020202020204" pitchFamily="34" charset="0"/>
                          <a:cs typeface="Arial" panose="020B0604020202020204" pitchFamily="34" charset="0"/>
                        </a:rPr>
                        <a:t>Total 7</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4</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1</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1100" b="1" i="0" u="none" strike="noStrike" dirty="0">
                          <a:solidFill>
                            <a:srgbClr val="000000"/>
                          </a:solidFill>
                          <a:effectLst/>
                          <a:latin typeface="Arial" panose="020B0604020202020204" pitchFamily="34" charset="0"/>
                          <a:cs typeface="Arial" panose="020B0604020202020204" pitchFamily="34" charset="0"/>
                        </a:rPr>
                        <a:t>25,0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180">
                <a:tc gridSpan="2">
                  <a:txBody>
                    <a:bodyPr/>
                    <a:lstStyle/>
                    <a:p>
                      <a:pPr algn="l" fontAlgn="b"/>
                      <a:r>
                        <a:rPr lang="fr-FR" sz="1100" b="1" i="0" u="none" strike="noStrike" dirty="0">
                          <a:solidFill>
                            <a:srgbClr val="000000"/>
                          </a:solidFill>
                          <a:effectLst/>
                          <a:latin typeface="Arial" panose="020B0604020202020204" pitchFamily="34" charset="0"/>
                          <a:cs typeface="Arial" panose="020B0604020202020204" pitchFamily="34" charset="0"/>
                        </a:rPr>
                        <a:t>Total</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17 145</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1100" b="1" i="0" u="none" strike="noStrike">
                          <a:solidFill>
                            <a:srgbClr val="000000"/>
                          </a:solidFill>
                          <a:effectLst/>
                          <a:latin typeface="Arial" panose="020B0604020202020204" pitchFamily="34" charset="0"/>
                          <a:cs typeface="Arial" panose="020B0604020202020204" pitchFamily="34" charset="0"/>
                        </a:rPr>
                        <a:t>6 070</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1100" b="1" i="0" u="none" strike="noStrike" dirty="0">
                          <a:solidFill>
                            <a:srgbClr val="000000"/>
                          </a:solidFill>
                          <a:effectLst/>
                          <a:latin typeface="Arial" panose="020B0604020202020204" pitchFamily="34" charset="0"/>
                          <a:cs typeface="Arial" panose="020B0604020202020204" pitchFamily="34" charset="0"/>
                        </a:rPr>
                        <a:t>35,4</a:t>
                      </a:r>
                    </a:p>
                  </a:txBody>
                  <a:tcPr marL="5263" marR="5263" marT="52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848399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a:xfrm>
            <a:off x="107950" y="188913"/>
            <a:ext cx="8928100" cy="647700"/>
          </a:xfrm>
          <a:ln w="28575">
            <a:solidFill>
              <a:schemeClr val="tx1"/>
            </a:solidFill>
          </a:ln>
        </p:spPr>
        <p:txBody>
          <a:bodyPr>
            <a:normAutofit fontScale="90000"/>
          </a:bodyPr>
          <a:lstStyle/>
          <a:p>
            <a:pPr>
              <a:defRPr/>
            </a:pPr>
            <a:r>
              <a:rPr lang="fr-FR" altLang="fr-FR" sz="1600" dirty="0" smtClean="0">
                <a:latin typeface="Arial" panose="020B0604020202020204" pitchFamily="34" charset="0"/>
                <a:cs typeface="Arial" panose="020B0604020202020204" pitchFamily="34" charset="0"/>
              </a:rPr>
              <a:t> </a:t>
            </a:r>
            <a:r>
              <a:rPr lang="fr-BE" altLang="fr-FR" sz="2200" b="1" dirty="0" smtClean="0">
                <a:latin typeface="Arial" panose="020B0604020202020204" pitchFamily="34" charset="0"/>
                <a:cs typeface="Arial" panose="020B0604020202020204" pitchFamily="34" charset="0"/>
              </a:rPr>
              <a:t>Cartographie des zones touchées par la maladie à virus Ebola </a:t>
            </a:r>
            <a:br>
              <a:rPr lang="fr-BE" altLang="fr-FR" sz="2200" b="1" dirty="0" smtClean="0">
                <a:latin typeface="Arial" panose="020B0604020202020204" pitchFamily="34" charset="0"/>
                <a:cs typeface="Arial" panose="020B0604020202020204" pitchFamily="34" charset="0"/>
              </a:rPr>
            </a:br>
            <a:r>
              <a:rPr lang="fr-BE" altLang="fr-FR" sz="2200" b="1" dirty="0" smtClean="0">
                <a:latin typeface="Arial" panose="020B0604020202020204" pitchFamily="34" charset="0"/>
                <a:cs typeface="Arial" panose="020B0604020202020204" pitchFamily="34" charset="0"/>
              </a:rPr>
              <a:t>en Guinée, Libéria et Sierra Léone </a:t>
            </a:r>
            <a:endParaRPr lang="fr-FR" altLang="fr-FR" sz="2200" b="1" dirty="0" smtClean="0">
              <a:latin typeface="Arial" panose="020B0604020202020204" pitchFamily="34" charset="0"/>
              <a:cs typeface="Arial" panose="020B0604020202020204" pitchFamily="34" charset="0"/>
            </a:endParaRPr>
          </a:p>
        </p:txBody>
      </p:sp>
      <p:sp>
        <p:nvSpPr>
          <p:cNvPr id="38915" name="Espace réservé du numéro de diapositive 3"/>
          <p:cNvSpPr>
            <a:spLocks noGrp="1"/>
          </p:cNvSpPr>
          <p:nvPr>
            <p:ph type="sldNum" sz="quarter" idx="12"/>
          </p:nvPr>
        </p:nvSpPr>
        <p:spPr bwMode="auto">
          <a:noFill/>
          <a:ln>
            <a:miter lim="800000"/>
            <a:headEnd/>
            <a:tailEnd/>
          </a:ln>
        </p:spPr>
        <p:txBody>
          <a:bodyPr/>
          <a:lstStyle/>
          <a:p>
            <a:fld id="{7992B3A3-D17A-4892-8423-4CEAB7ACEF8C}" type="slidenum">
              <a:rPr lang="fr-FR" altLang="fr-FR"/>
              <a:pPr/>
              <a:t>26</a:t>
            </a:fld>
            <a:endParaRPr lang="fr-FR" altLang="fr-FR"/>
          </a:p>
        </p:txBody>
      </p:sp>
      <p:sp>
        <p:nvSpPr>
          <p:cNvPr id="38916" name="ZoneTexte 6"/>
          <p:cNvSpPr txBox="1">
            <a:spLocks noChangeArrowheads="1"/>
          </p:cNvSpPr>
          <p:nvPr/>
        </p:nvSpPr>
        <p:spPr bwMode="auto">
          <a:xfrm>
            <a:off x="571500" y="6488113"/>
            <a:ext cx="7489825" cy="369887"/>
          </a:xfrm>
          <a:prstGeom prst="rect">
            <a:avLst/>
          </a:prstGeom>
          <a:noFill/>
          <a:ln w="9525">
            <a:noFill/>
            <a:miter lim="800000"/>
            <a:headEnd/>
            <a:tailEnd/>
          </a:ln>
        </p:spPr>
        <p:txBody>
          <a:bodyPr>
            <a:spAutoFit/>
          </a:bodyPr>
          <a:lstStyle/>
          <a:p>
            <a:r>
              <a:rPr lang="fr-FR" altLang="fr-FR" sz="1800" u="sng">
                <a:solidFill>
                  <a:schemeClr val="tx1"/>
                </a:solidFill>
                <a:latin typeface="Arial" charset="0"/>
              </a:rPr>
              <a:t>Source</a:t>
            </a:r>
            <a:r>
              <a:rPr lang="fr-FR" altLang="fr-FR" sz="1800">
                <a:solidFill>
                  <a:schemeClr val="tx1"/>
                </a:solidFill>
                <a:latin typeface="Arial" charset="0"/>
              </a:rPr>
              <a:t>: OMS, Rapport de la Situation épid</a:t>
            </a:r>
            <a:r>
              <a:rPr lang="fr-CA" altLang="fr-FR" sz="1800">
                <a:solidFill>
                  <a:schemeClr val="tx1"/>
                </a:solidFill>
                <a:latin typeface="Arial" charset="0"/>
              </a:rPr>
              <a:t>é</a:t>
            </a:r>
            <a:r>
              <a:rPr lang="fr-FR" altLang="fr-FR" sz="1800">
                <a:solidFill>
                  <a:schemeClr val="tx1"/>
                </a:solidFill>
                <a:latin typeface="Arial" charset="0"/>
              </a:rPr>
              <a:t>miologique</a:t>
            </a:r>
          </a:p>
        </p:txBody>
      </p:sp>
      <p:pic>
        <p:nvPicPr>
          <p:cNvPr id="38917" name="Picture 7"/>
          <p:cNvPicPr>
            <a:picLocks noChangeAspect="1" noChangeArrowheads="1"/>
          </p:cNvPicPr>
          <p:nvPr/>
        </p:nvPicPr>
        <p:blipFill>
          <a:blip r:embed="rId3" cstate="print"/>
          <a:srcRect/>
          <a:stretch>
            <a:fillRect/>
          </a:stretch>
        </p:blipFill>
        <p:spPr bwMode="auto">
          <a:xfrm>
            <a:off x="971550" y="981075"/>
            <a:ext cx="7272338" cy="5291138"/>
          </a:xfrm>
          <a:prstGeom prst="rect">
            <a:avLst/>
          </a:prstGeom>
          <a:noFill/>
          <a:ln w="9525">
            <a:noFill/>
            <a:miter lim="800000"/>
            <a:headEnd/>
            <a:tailEnd/>
          </a:ln>
        </p:spPr>
      </p:pic>
    </p:spTree>
    <p:extLst>
      <p:ext uri="{BB962C8B-B14F-4D97-AF65-F5344CB8AC3E}">
        <p14:creationId xmlns:p14="http://schemas.microsoft.com/office/powerpoint/2010/main" val="1119524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1187624" y="1988840"/>
            <a:ext cx="7704856" cy="237626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IV-</a:t>
            </a:r>
            <a:r>
              <a:rPr lang="fr-F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 </a:t>
            </a:r>
            <a:r>
              <a:rPr lang="fr-FR"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Analyse du risque de survenue de la MVE au Burkina Faso</a:t>
            </a:r>
            <a:endParaRPr lang="fr-F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27</a:t>
            </a:fld>
            <a:endParaRPr lang="fr-FR">
              <a:solidFill>
                <a:prstClr val="black">
                  <a:tint val="75000"/>
                </a:prstClr>
              </a:solidFill>
            </a:endParaRPr>
          </a:p>
        </p:txBody>
      </p:sp>
    </p:spTree>
    <p:extLst>
      <p:ext uri="{BB962C8B-B14F-4D97-AF65-F5344CB8AC3E}">
        <p14:creationId xmlns:p14="http://schemas.microsoft.com/office/powerpoint/2010/main" val="549131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980728"/>
            <a:ext cx="8496944" cy="5616624"/>
          </a:xfrm>
        </p:spPr>
        <p:txBody>
          <a:bodyPr>
            <a:noAutofit/>
          </a:bodyPr>
          <a:lstStyle/>
          <a:p>
            <a:pPr>
              <a:lnSpc>
                <a:spcPct val="150000"/>
              </a:lnSpc>
            </a:pPr>
            <a:endParaRPr lang="fr-FR" sz="1800" dirty="0"/>
          </a:p>
        </p:txBody>
      </p:sp>
      <p:sp>
        <p:nvSpPr>
          <p:cNvPr id="8" name="Titre 1"/>
          <p:cNvSpPr txBox="1">
            <a:spLocks/>
          </p:cNvSpPr>
          <p:nvPr/>
        </p:nvSpPr>
        <p:spPr>
          <a:xfrm>
            <a:off x="971600" y="260648"/>
            <a:ext cx="6192688" cy="57606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Analyse du risque</a:t>
            </a:r>
            <a:endParaRPr lang="fr-F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28</a:t>
            </a:fld>
            <a:endParaRPr lang="fr-FR">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0830"/>
            <a:ext cx="10693400" cy="748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556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908720"/>
            <a:ext cx="8496944" cy="6408712"/>
          </a:xfrm>
        </p:spPr>
        <p:txBody>
          <a:bodyPr>
            <a:noAutofit/>
          </a:bodyPr>
          <a:lstStyle/>
          <a:p>
            <a:pPr>
              <a:lnSpc>
                <a:spcPct val="150000"/>
              </a:lnSpc>
            </a:pPr>
            <a:r>
              <a:rPr lang="fr-FR" sz="2800" dirty="0" smtClean="0">
                <a:latin typeface="Arial" panose="020B0604020202020204" pitchFamily="34" charset="0"/>
                <a:cs typeface="Arial" panose="020B0604020202020204" pitchFamily="34" charset="0"/>
              </a:rPr>
              <a:t>Burkina Faso est situé dans la zone de migration des chauves souris, réservoirs du virus;</a:t>
            </a:r>
          </a:p>
          <a:p>
            <a:pPr>
              <a:lnSpc>
                <a:spcPct val="150000"/>
              </a:lnSpc>
            </a:pPr>
            <a:r>
              <a:rPr lang="fr-FR" sz="2800" dirty="0" smtClean="0">
                <a:latin typeface="Arial" panose="020B0604020202020204" pitchFamily="34" charset="0"/>
                <a:cs typeface="Arial" panose="020B0604020202020204" pitchFamily="34" charset="0"/>
              </a:rPr>
              <a:t>De nombreux compatriotes travaillent ou vivent dans les pays affectés par la MVE;</a:t>
            </a:r>
          </a:p>
          <a:p>
            <a:pPr>
              <a:lnSpc>
                <a:spcPct val="150000"/>
              </a:lnSpc>
            </a:pPr>
            <a:r>
              <a:rPr lang="fr-FR" sz="2800" dirty="0" smtClean="0">
                <a:latin typeface="Arial" panose="020B0604020202020204" pitchFamily="34" charset="0"/>
                <a:cs typeface="Arial" panose="020B0604020202020204" pitchFamily="34" charset="0"/>
              </a:rPr>
              <a:t>Des citoyens des pays touchés travaillent dans des sites d’orpaillages au Burkina Faso</a:t>
            </a:r>
            <a:endParaRPr lang="fr-FR" sz="2800" dirty="0">
              <a:latin typeface="Arial" panose="020B0604020202020204" pitchFamily="34" charset="0"/>
              <a:cs typeface="Arial" panose="020B0604020202020204" pitchFamily="34" charset="0"/>
            </a:endParaRPr>
          </a:p>
          <a:p>
            <a:pPr>
              <a:lnSpc>
                <a:spcPct val="150000"/>
              </a:lnSpc>
            </a:pPr>
            <a:r>
              <a:rPr lang="fr-FR" sz="2800" dirty="0">
                <a:latin typeface="Arial" panose="020B0604020202020204" pitchFamily="34" charset="0"/>
                <a:cs typeface="Arial" panose="020B0604020202020204" pitchFamily="34" charset="0"/>
              </a:rPr>
              <a:t>Propagation de l’épidémie </a:t>
            </a:r>
            <a:r>
              <a:rPr lang="fr-FR" sz="2800" dirty="0" smtClean="0">
                <a:latin typeface="Arial" panose="020B0604020202020204" pitchFamily="34" charset="0"/>
                <a:cs typeface="Arial" panose="020B0604020202020204" pitchFamily="34" charset="0"/>
              </a:rPr>
              <a:t> de  la Guinée, en </a:t>
            </a:r>
            <a:r>
              <a:rPr lang="fr-FR" sz="2800" dirty="0">
                <a:latin typeface="Arial" panose="020B0604020202020204" pitchFamily="34" charset="0"/>
                <a:cs typeface="Arial" panose="020B0604020202020204" pitchFamily="34" charset="0"/>
              </a:rPr>
              <a:t>Sierra Léone, au Libéria </a:t>
            </a:r>
            <a:r>
              <a:rPr lang="fr-FR" sz="2800" dirty="0" smtClean="0">
                <a:latin typeface="Arial" panose="020B0604020202020204" pitchFamily="34" charset="0"/>
                <a:cs typeface="Arial" panose="020B0604020202020204" pitchFamily="34" charset="0"/>
              </a:rPr>
              <a:t>,au Nigéria,  au Sénégal, et au Mali tous de la sous région.</a:t>
            </a:r>
            <a:endParaRPr lang="fr-FR" sz="2800" dirty="0">
              <a:latin typeface="Arial" panose="020B0604020202020204" pitchFamily="34" charset="0"/>
              <a:cs typeface="Arial" panose="020B0604020202020204" pitchFamily="34" charset="0"/>
            </a:endParaRPr>
          </a:p>
        </p:txBody>
      </p:sp>
      <p:sp>
        <p:nvSpPr>
          <p:cNvPr id="8" name="Titre 1"/>
          <p:cNvSpPr txBox="1">
            <a:spLocks/>
          </p:cNvSpPr>
          <p:nvPr/>
        </p:nvSpPr>
        <p:spPr>
          <a:xfrm>
            <a:off x="971600" y="260648"/>
            <a:ext cx="6192688" cy="57606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Analyse du risque</a:t>
            </a:r>
            <a:endParaRPr lang="fr-F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29</a:t>
            </a:fld>
            <a:endParaRPr lang="fr-FR" dirty="0">
              <a:solidFill>
                <a:prstClr val="black">
                  <a:tint val="75000"/>
                </a:prstClr>
              </a:solidFill>
            </a:endParaRPr>
          </a:p>
        </p:txBody>
      </p:sp>
    </p:spTree>
    <p:extLst>
      <p:ext uri="{BB962C8B-B14F-4D97-AF65-F5344CB8AC3E}">
        <p14:creationId xmlns:p14="http://schemas.microsoft.com/office/powerpoint/2010/main" val="154922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1"/>
            <a:ext cx="8589640" cy="1215429"/>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sz="600" b="1" dirty="0" smtClean="0">
                <a:latin typeface="Narkisim" panose="020E0502050101010101" pitchFamily="34" charset="-79"/>
                <a:cs typeface="Narkisim" panose="020E0502050101010101" pitchFamily="34" charset="-79"/>
              </a:rPr>
              <a:t/>
            </a:r>
            <a:br>
              <a:rPr lang="fr-FR" sz="600" b="1" dirty="0" smtClean="0">
                <a:latin typeface="Narkisim" panose="020E0502050101010101" pitchFamily="34" charset="-79"/>
                <a:cs typeface="Narkisim" panose="020E0502050101010101" pitchFamily="34" charset="-79"/>
              </a:rPr>
            </a:br>
            <a:r>
              <a:rPr lang="fr-FR" sz="3600" b="1" dirty="0" smtClean="0">
                <a:latin typeface="Narkisim" panose="020E0502050101010101" pitchFamily="34" charset="-79"/>
                <a:cs typeface="Narkisim" panose="020E0502050101010101" pitchFamily="34" charset="-79"/>
              </a:rPr>
              <a:t>I- </a:t>
            </a:r>
            <a:r>
              <a:rPr lang="fr-FR" sz="3600" b="1" dirty="0" smtClean="0">
                <a:latin typeface="Arial" panose="020B0604020202020204" pitchFamily="34" charset="0"/>
                <a:cs typeface="Arial" panose="020B0604020202020204" pitchFamily="34" charset="0"/>
              </a:rPr>
              <a:t>Informations </a:t>
            </a:r>
            <a:r>
              <a:rPr lang="fr-FR" sz="3600" b="1" dirty="0">
                <a:latin typeface="Arial" panose="020B0604020202020204" pitchFamily="34" charset="0"/>
                <a:cs typeface="Arial" panose="020B0604020202020204" pitchFamily="34" charset="0"/>
              </a:rPr>
              <a:t>générales sur le virus et la </a:t>
            </a:r>
            <a:r>
              <a:rPr lang="fr-FR" sz="3600" b="1" dirty="0" smtClean="0">
                <a:latin typeface="Arial" panose="020B0604020202020204" pitchFamily="34" charset="0"/>
                <a:cs typeface="Arial" panose="020B0604020202020204" pitchFamily="34" charset="0"/>
              </a:rPr>
              <a:t>maladie</a:t>
            </a:r>
            <a:endParaRPr lang="fr-FR" sz="4000" dirty="0"/>
          </a:p>
        </p:txBody>
      </p:sp>
      <p:sp>
        <p:nvSpPr>
          <p:cNvPr id="3" name="Espace réservé du contenu 2"/>
          <p:cNvSpPr>
            <a:spLocks noGrp="1"/>
          </p:cNvSpPr>
          <p:nvPr>
            <p:ph idx="1"/>
          </p:nvPr>
        </p:nvSpPr>
        <p:spPr>
          <a:xfrm>
            <a:off x="107504" y="1456184"/>
            <a:ext cx="8928992" cy="5141168"/>
          </a:xfrm>
        </p:spPr>
        <p:txBody>
          <a:bodyPr>
            <a:noAutofit/>
          </a:bodyPr>
          <a:lstStyle/>
          <a:p>
            <a:pPr>
              <a:lnSpc>
                <a:spcPct val="150000"/>
              </a:lnSpc>
              <a:spcBef>
                <a:spcPts val="0"/>
              </a:spcBef>
              <a:buFontTx/>
              <a:buChar char="-"/>
            </a:pPr>
            <a:r>
              <a:rPr lang="fr-FR" sz="2400" dirty="0" smtClean="0"/>
              <a:t>La maladie est causée par un virus  de la famille des </a:t>
            </a:r>
            <a:r>
              <a:rPr lang="fr-FR" sz="2400" b="1" dirty="0" smtClean="0">
                <a:solidFill>
                  <a:schemeClr val="tx2"/>
                </a:solidFill>
              </a:rPr>
              <a:t>Filoviridae</a:t>
            </a:r>
          </a:p>
          <a:p>
            <a:pPr>
              <a:lnSpc>
                <a:spcPct val="150000"/>
              </a:lnSpc>
              <a:spcBef>
                <a:spcPts val="0"/>
              </a:spcBef>
              <a:buFontTx/>
              <a:buChar char="-"/>
            </a:pPr>
            <a:r>
              <a:rPr lang="fr-FR" sz="2400" dirty="0" smtClean="0"/>
              <a:t>Le </a:t>
            </a:r>
            <a:r>
              <a:rPr lang="fr-FR" sz="2400" dirty="0"/>
              <a:t>virus Ebola porte le nom d’une rivière du nord </a:t>
            </a:r>
            <a:r>
              <a:rPr lang="fr-FR" sz="2400" dirty="0" smtClean="0"/>
              <a:t>Zaïre (RDC), </a:t>
            </a:r>
            <a:r>
              <a:rPr lang="fr-FR" sz="2400" dirty="0"/>
              <a:t>d’où il a été identifié pour la première fois en 1976</a:t>
            </a:r>
            <a:r>
              <a:rPr lang="fr-FR" sz="2400" dirty="0" smtClean="0"/>
              <a:t>.</a:t>
            </a:r>
          </a:p>
          <a:p>
            <a:pPr>
              <a:lnSpc>
                <a:spcPct val="150000"/>
              </a:lnSpc>
              <a:spcBef>
                <a:spcPts val="0"/>
              </a:spcBef>
              <a:buFontTx/>
              <a:buChar char="-"/>
            </a:pPr>
            <a:r>
              <a:rPr lang="fr-FR" sz="2400" dirty="0" smtClean="0"/>
              <a:t> </a:t>
            </a:r>
            <a:r>
              <a:rPr lang="fr-FR" sz="2400" dirty="0"/>
              <a:t>A nos jours cinq (5) souches sont connues dont quatre (4) provoquant la maladie chez l’homme (Zaïre/Congo, Soudan, Côte d’Ivoire et Gabon, nommées d’après le pays où elles ont été isolées pour la première fois</a:t>
            </a:r>
            <a:r>
              <a:rPr lang="fr-FR" sz="2400" dirty="0" smtClean="0"/>
              <a:t>).</a:t>
            </a:r>
          </a:p>
          <a:p>
            <a:pPr fontAlgn="base"/>
            <a:r>
              <a:rPr lang="fr-FR" sz="2400" dirty="0" smtClean="0"/>
              <a:t> </a:t>
            </a:r>
            <a:r>
              <a:rPr lang="fr-CA" sz="2400" dirty="0"/>
              <a:t>Les flambées épidémiques surviennent principalement dans les villages isolés d’Afrique centrale et d’Afrique de l’Ouest, à proximité des forêts ombrophiles tropicales.</a:t>
            </a:r>
          </a:p>
          <a:p>
            <a:pPr>
              <a:lnSpc>
                <a:spcPct val="150000"/>
              </a:lnSpc>
              <a:spcBef>
                <a:spcPts val="0"/>
              </a:spcBef>
              <a:buFontTx/>
              <a:buChar char="-"/>
            </a:pPr>
            <a:endParaRPr lang="fr-FR" sz="2400" dirty="0" smtClean="0"/>
          </a:p>
          <a:p>
            <a:pPr marL="0" lvl="0" indent="0">
              <a:spcBef>
                <a:spcPts val="0"/>
              </a:spcBef>
              <a:buNone/>
            </a:pPr>
            <a:endParaRPr lang="fr-FR" sz="2400" dirty="0">
              <a:latin typeface="Arial" panose="020B0604020202020204" pitchFamily="34" charset="0"/>
              <a:cs typeface="Arial" panose="020B0604020202020204" pitchFamily="34" charset="0"/>
            </a:endParaRPr>
          </a:p>
          <a:p>
            <a:pPr marL="0" lvl="0" indent="0">
              <a:spcBef>
                <a:spcPts val="0"/>
              </a:spcBef>
              <a:buNone/>
            </a:pPr>
            <a:endParaRPr lang="fr-FR" sz="2400" dirty="0" smtClean="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t>3</a:t>
            </a:fld>
            <a:endParaRPr lang="fr-FR" dirty="0"/>
          </a:p>
        </p:txBody>
      </p:sp>
    </p:spTree>
    <p:extLst>
      <p:ext uri="{BB962C8B-B14F-4D97-AF65-F5344CB8AC3E}">
        <p14:creationId xmlns:p14="http://schemas.microsoft.com/office/powerpoint/2010/main" val="1707356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908720"/>
            <a:ext cx="8496944" cy="6408712"/>
          </a:xfrm>
        </p:spPr>
        <p:txBody>
          <a:bodyPr>
            <a:noAutofit/>
          </a:bodyPr>
          <a:lstStyle/>
          <a:p>
            <a:pPr lvl="0">
              <a:lnSpc>
                <a:spcPct val="150000"/>
              </a:lnSpc>
            </a:pPr>
            <a:r>
              <a:rPr lang="fr-FR" sz="2800" dirty="0" smtClean="0">
                <a:solidFill>
                  <a:prstClr val="black"/>
                </a:solidFill>
                <a:latin typeface="Arial" panose="020B0604020202020204" pitchFamily="34" charset="0"/>
                <a:cs typeface="Arial" panose="020B0604020202020204" pitchFamily="34" charset="0"/>
              </a:rPr>
              <a:t>Grande </a:t>
            </a:r>
            <a:r>
              <a:rPr lang="fr-FR" sz="2800" dirty="0">
                <a:solidFill>
                  <a:prstClr val="black"/>
                </a:solidFill>
                <a:latin typeface="Arial" panose="020B0604020202020204" pitchFamily="34" charset="0"/>
                <a:cs typeface="Arial" panose="020B0604020202020204" pitchFamily="34" charset="0"/>
              </a:rPr>
              <a:t>mobilité des populations dans la sous </a:t>
            </a:r>
            <a:r>
              <a:rPr lang="fr-FR" sz="2800" dirty="0" smtClean="0">
                <a:solidFill>
                  <a:prstClr val="black"/>
                </a:solidFill>
                <a:latin typeface="Arial" panose="020B0604020202020204" pitchFamily="34" charset="0"/>
                <a:cs typeface="Arial" panose="020B0604020202020204" pitchFamily="34" charset="0"/>
              </a:rPr>
              <a:t>région </a:t>
            </a:r>
            <a:endParaRPr lang="fr-FR" sz="2800" dirty="0">
              <a:solidFill>
                <a:prstClr val="black"/>
              </a:solidFill>
              <a:latin typeface="Arial" panose="020B0604020202020204" pitchFamily="34" charset="0"/>
              <a:cs typeface="Arial" panose="020B0604020202020204" pitchFamily="34" charset="0"/>
            </a:endParaRPr>
          </a:p>
          <a:p>
            <a:pPr lvl="0">
              <a:lnSpc>
                <a:spcPct val="150000"/>
              </a:lnSpc>
            </a:pPr>
            <a:r>
              <a:rPr lang="fr-FR" sz="2800" dirty="0">
                <a:solidFill>
                  <a:prstClr val="black"/>
                </a:solidFill>
                <a:latin typeface="Arial" panose="020B0604020202020204" pitchFamily="34" charset="0"/>
                <a:cs typeface="Arial" panose="020B0604020202020204" pitchFamily="34" charset="0"/>
              </a:rPr>
              <a:t>Le risque est bien réel pour le </a:t>
            </a:r>
            <a:r>
              <a:rPr lang="fr-FR" sz="2800" dirty="0" smtClean="0">
                <a:solidFill>
                  <a:prstClr val="black"/>
                </a:solidFill>
                <a:latin typeface="Arial" panose="020B0604020202020204" pitchFamily="34" charset="0"/>
                <a:cs typeface="Arial" panose="020B0604020202020204" pitchFamily="34" charset="0"/>
              </a:rPr>
              <a:t>Burkina Faso.</a:t>
            </a:r>
            <a:r>
              <a:rPr lang="fr-FR" sz="2800" dirty="0">
                <a:solidFill>
                  <a:prstClr val="black"/>
                </a:solidFill>
              </a:rPr>
              <a:t/>
            </a:r>
            <a:br>
              <a:rPr lang="fr-FR" sz="2800" dirty="0">
                <a:solidFill>
                  <a:prstClr val="black"/>
                </a:solidFill>
              </a:rPr>
            </a:br>
            <a:endParaRPr lang="fr-FR" sz="1800" dirty="0">
              <a:solidFill>
                <a:prstClr val="black"/>
              </a:solidFill>
            </a:endParaRPr>
          </a:p>
          <a:p>
            <a:pPr>
              <a:lnSpc>
                <a:spcPct val="150000"/>
              </a:lnSpc>
            </a:pPr>
            <a:endParaRPr lang="fr-FR" sz="2800" dirty="0">
              <a:latin typeface="Arial" panose="020B0604020202020204" pitchFamily="34" charset="0"/>
              <a:cs typeface="Arial" panose="020B0604020202020204" pitchFamily="34" charset="0"/>
            </a:endParaRPr>
          </a:p>
        </p:txBody>
      </p:sp>
      <p:sp>
        <p:nvSpPr>
          <p:cNvPr id="8" name="Titre 1"/>
          <p:cNvSpPr txBox="1">
            <a:spLocks/>
          </p:cNvSpPr>
          <p:nvPr/>
        </p:nvSpPr>
        <p:spPr>
          <a:xfrm>
            <a:off x="971600" y="260648"/>
            <a:ext cx="6192688" cy="57606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Analyse du risque</a:t>
            </a:r>
            <a:endParaRPr lang="fr-FR"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30</a:t>
            </a:fld>
            <a:endParaRPr lang="fr-FR" dirty="0">
              <a:solidFill>
                <a:prstClr val="black">
                  <a:tint val="75000"/>
                </a:prstClr>
              </a:solidFill>
            </a:endParaRPr>
          </a:p>
        </p:txBody>
      </p:sp>
    </p:spTree>
    <p:extLst>
      <p:ext uri="{BB962C8B-B14F-4D97-AF65-F5344CB8AC3E}">
        <p14:creationId xmlns:p14="http://schemas.microsoft.com/office/powerpoint/2010/main" val="316142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276872"/>
            <a:ext cx="8496944" cy="2306687"/>
          </a:xfrm>
        </p:spPr>
        <p:style>
          <a:lnRef idx="1">
            <a:schemeClr val="accent6"/>
          </a:lnRef>
          <a:fillRef idx="2">
            <a:schemeClr val="accent6"/>
          </a:fillRef>
          <a:effectRef idx="1">
            <a:schemeClr val="accent6"/>
          </a:effectRef>
          <a:fontRef idx="minor">
            <a:schemeClr val="dk1"/>
          </a:fontRef>
        </p:style>
        <p:txBody>
          <a:bodyPr>
            <a:normAutofit/>
          </a:bodyPr>
          <a:lstStyle/>
          <a:p>
            <a:r>
              <a:rPr lang="fr-FR" sz="3600" b="1" dirty="0" smtClean="0"/>
              <a:t>V- ACTIONS ENTREPRISES /PERSPECTIVES DANS LE CADRE DE LA LUTTE CONTRE LA MALADIE </a:t>
            </a:r>
            <a:r>
              <a:rPr lang="fr-FR" sz="3600" b="1" dirty="0"/>
              <a:t>A VIRUS EBOLA AU BURKINA FASO </a:t>
            </a:r>
            <a:endParaRPr lang="fr-FR" sz="3600" dirty="0"/>
          </a:p>
        </p:txBody>
      </p:sp>
      <p:pic>
        <p:nvPicPr>
          <p:cNvPr id="4" name="Image 20" descr="burkina-armoi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581" y="52874"/>
            <a:ext cx="1728837" cy="200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71D9A110-25F9-448D-8E2E-ADE6BECE94E0}" type="slidenum">
              <a:rPr lang="fr-FR" smtClean="0">
                <a:solidFill>
                  <a:prstClr val="black">
                    <a:tint val="75000"/>
                  </a:prstClr>
                </a:solidFill>
              </a:rPr>
              <a:pPr/>
              <a:t>31</a:t>
            </a:fld>
            <a:endParaRPr lang="fr-FR">
              <a:solidFill>
                <a:prstClr val="black">
                  <a:tint val="75000"/>
                </a:prstClr>
              </a:solidFill>
            </a:endParaRPr>
          </a:p>
        </p:txBody>
      </p:sp>
    </p:spTree>
    <p:extLst>
      <p:ext uri="{BB962C8B-B14F-4D97-AF65-F5344CB8AC3E}">
        <p14:creationId xmlns:p14="http://schemas.microsoft.com/office/powerpoint/2010/main" val="1093229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764704"/>
            <a:ext cx="9036496" cy="6165304"/>
          </a:xfrm>
        </p:spPr>
        <p:txBody>
          <a:bodyPr>
            <a:noAutofit/>
          </a:bodyPr>
          <a:lstStyle/>
          <a:p>
            <a:pPr lvl="0">
              <a:lnSpc>
                <a:spcPct val="150000"/>
              </a:lnSpc>
            </a:pPr>
            <a:r>
              <a:rPr lang="fr-FR" sz="2800" dirty="0">
                <a:solidFill>
                  <a:prstClr val="black"/>
                </a:solidFill>
                <a:latin typeface="Arial" panose="020B0604020202020204" pitchFamily="34" charset="0"/>
                <a:cs typeface="Arial" panose="020B0604020202020204" pitchFamily="34" charset="0"/>
              </a:rPr>
              <a:t>Renforcement de la surveillance épidémiologique  à tous les niveaux y compris au niveau des frontières</a:t>
            </a:r>
          </a:p>
          <a:p>
            <a:pPr lvl="0">
              <a:lnSpc>
                <a:spcPct val="150000"/>
              </a:lnSpc>
            </a:pPr>
            <a:r>
              <a:rPr lang="fr-FR" sz="2800" dirty="0">
                <a:solidFill>
                  <a:prstClr val="black"/>
                </a:solidFill>
                <a:latin typeface="Arial" panose="020B0604020202020204" pitchFamily="34" charset="0"/>
                <a:cs typeface="Arial" panose="020B0604020202020204" pitchFamily="34" charset="0"/>
              </a:rPr>
              <a:t> V</a:t>
            </a:r>
            <a:r>
              <a:rPr lang="x-none" sz="2800" dirty="0">
                <a:solidFill>
                  <a:prstClr val="black"/>
                </a:solidFill>
                <a:latin typeface="Arial" panose="020B0604020202020204" pitchFamily="34" charset="0"/>
                <a:cs typeface="Arial" panose="020B0604020202020204" pitchFamily="34" charset="0"/>
              </a:rPr>
              <a:t>entilation de</a:t>
            </a:r>
            <a:r>
              <a:rPr lang="fr-CA" sz="2800" dirty="0">
                <a:solidFill>
                  <a:prstClr val="black"/>
                </a:solidFill>
                <a:latin typeface="Arial" pitchFamily="34" charset="0"/>
                <a:cs typeface="Arial" pitchFamily="34" charset="0"/>
              </a:rPr>
              <a:t>s</a:t>
            </a:r>
            <a:r>
              <a:rPr lang="x-none" sz="2800" dirty="0">
                <a:solidFill>
                  <a:prstClr val="black"/>
                </a:solidFill>
                <a:latin typeface="Arial" panose="020B0604020202020204" pitchFamily="34" charset="0"/>
                <a:cs typeface="Arial" panose="020B0604020202020204" pitchFamily="34" charset="0"/>
              </a:rPr>
              <a:t> </a:t>
            </a:r>
            <a:r>
              <a:rPr lang="fr-FR" sz="2800" dirty="0">
                <a:solidFill>
                  <a:prstClr val="black"/>
                </a:solidFill>
                <a:latin typeface="Arial" panose="020B0604020202020204" pitchFamily="34" charset="0"/>
                <a:cs typeface="Arial" panose="020B0604020202020204" pitchFamily="34" charset="0"/>
              </a:rPr>
              <a:t>nouvelles </a:t>
            </a:r>
            <a:r>
              <a:rPr lang="x-none" sz="2800" dirty="0">
                <a:solidFill>
                  <a:prstClr val="black"/>
                </a:solidFill>
                <a:latin typeface="Arial" panose="020B0604020202020204" pitchFamily="34" charset="0"/>
                <a:cs typeface="Arial" panose="020B0604020202020204" pitchFamily="34" charset="0"/>
              </a:rPr>
              <a:t>directives</a:t>
            </a:r>
            <a:r>
              <a:rPr lang="fr-FR" sz="2800" dirty="0">
                <a:solidFill>
                  <a:prstClr val="black"/>
                </a:solidFill>
                <a:latin typeface="Arial" panose="020B0604020202020204" pitchFamily="34" charset="0"/>
                <a:cs typeface="Arial" panose="020B0604020202020204" pitchFamily="34" charset="0"/>
              </a:rPr>
              <a:t> sur la préparation et la riposte sur la </a:t>
            </a:r>
            <a:r>
              <a:rPr lang="x-none" sz="2800" dirty="0">
                <a:solidFill>
                  <a:prstClr val="black"/>
                </a:solidFill>
                <a:latin typeface="Arial" panose="020B0604020202020204" pitchFamily="34" charset="0"/>
                <a:cs typeface="Arial" panose="020B0604020202020204" pitchFamily="34" charset="0"/>
              </a:rPr>
              <a:t> </a:t>
            </a:r>
            <a:r>
              <a:rPr lang="fr-CA" sz="2800" dirty="0">
                <a:solidFill>
                  <a:prstClr val="black"/>
                </a:solidFill>
                <a:latin typeface="Arial" panose="020B0604020202020204" pitchFamily="34" charset="0"/>
                <a:cs typeface="Arial" panose="020B0604020202020204" pitchFamily="34" charset="0"/>
              </a:rPr>
              <a:t>MVE</a:t>
            </a:r>
            <a:r>
              <a:rPr lang="x-none" sz="2800" dirty="0">
                <a:solidFill>
                  <a:prstClr val="black"/>
                </a:solidFill>
                <a:latin typeface="Arial" panose="020B0604020202020204" pitchFamily="34" charset="0"/>
                <a:cs typeface="Arial" panose="020B0604020202020204" pitchFamily="34" charset="0"/>
              </a:rPr>
              <a:t> </a:t>
            </a:r>
            <a:r>
              <a:rPr lang="fr-FR" sz="2800" dirty="0">
                <a:solidFill>
                  <a:prstClr val="black"/>
                </a:solidFill>
                <a:latin typeface="Arial" panose="020B0604020202020204" pitchFamily="34" charset="0"/>
                <a:cs typeface="Arial" panose="020B0604020202020204" pitchFamily="34" charset="0"/>
              </a:rPr>
              <a:t>à</a:t>
            </a:r>
            <a:r>
              <a:rPr lang="x-none" sz="2800" dirty="0">
                <a:solidFill>
                  <a:prstClr val="black"/>
                </a:solidFill>
                <a:latin typeface="Arial" panose="020B0604020202020204" pitchFamily="34" charset="0"/>
                <a:cs typeface="Arial" panose="020B0604020202020204" pitchFamily="34" charset="0"/>
              </a:rPr>
              <a:t> toutes les directions régionales de la </a:t>
            </a:r>
            <a:r>
              <a:rPr lang="fr-CA" sz="2800" dirty="0">
                <a:solidFill>
                  <a:prstClr val="black"/>
                </a:solidFill>
                <a:latin typeface="Arial" panose="020B0604020202020204" pitchFamily="34" charset="0"/>
                <a:cs typeface="Arial" panose="020B0604020202020204" pitchFamily="34" charset="0"/>
              </a:rPr>
              <a:t>santé</a:t>
            </a:r>
          </a:p>
          <a:p>
            <a:pPr>
              <a:lnSpc>
                <a:spcPct val="150000"/>
              </a:lnSpc>
            </a:pPr>
            <a:r>
              <a:rPr lang="fr-FR" sz="2800" dirty="0">
                <a:solidFill>
                  <a:prstClr val="black"/>
                </a:solidFill>
                <a:latin typeface="Arial" panose="020B0604020202020204" pitchFamily="34" charset="0"/>
                <a:cs typeface="Arial" panose="020B0604020202020204" pitchFamily="34" charset="0"/>
              </a:rPr>
              <a:t>T</a:t>
            </a:r>
            <a:r>
              <a:rPr lang="fr-CA" sz="2800" dirty="0">
                <a:solidFill>
                  <a:prstClr val="black"/>
                </a:solidFill>
                <a:latin typeface="Arial" pitchFamily="34" charset="0"/>
                <a:cs typeface="Arial" pitchFamily="34" charset="0"/>
              </a:rPr>
              <a:t>enue de  </a:t>
            </a:r>
            <a:r>
              <a:rPr lang="fr-FR" sz="2800" dirty="0">
                <a:solidFill>
                  <a:prstClr val="black"/>
                </a:solidFill>
                <a:latin typeface="Arial" panose="020B0604020202020204" pitchFamily="34" charset="0"/>
                <a:cs typeface="Arial" panose="020B0604020202020204" pitchFamily="34" charset="0"/>
              </a:rPr>
              <a:t>rencontres de </a:t>
            </a:r>
            <a:r>
              <a:rPr lang="fr-FR" sz="2800" dirty="0" smtClean="0">
                <a:solidFill>
                  <a:prstClr val="black"/>
                </a:solidFill>
                <a:latin typeface="Arial" panose="020B0604020202020204" pitchFamily="34" charset="0"/>
                <a:cs typeface="Arial" panose="020B0604020202020204" pitchFamily="34" charset="0"/>
              </a:rPr>
              <a:t>concertation</a:t>
            </a:r>
          </a:p>
          <a:p>
            <a:pPr lvl="0">
              <a:lnSpc>
                <a:spcPct val="150000"/>
              </a:lnSpc>
            </a:pPr>
            <a:r>
              <a:rPr lang="fr-CA" sz="2800" dirty="0">
                <a:solidFill>
                  <a:prstClr val="black"/>
                </a:solidFill>
                <a:latin typeface="Arial" panose="020B0604020202020204" pitchFamily="34" charset="0"/>
                <a:cs typeface="Arial" panose="020B0604020202020204" pitchFamily="34" charset="0"/>
              </a:rPr>
              <a:t>Élaboration et mise en œuvre  d’un plan de préparation et de riposte à une éventuelle épidémie  de MVE au Burkina Faso</a:t>
            </a:r>
          </a:p>
          <a:p>
            <a:pPr>
              <a:lnSpc>
                <a:spcPct val="150000"/>
              </a:lnSpc>
            </a:pPr>
            <a:endParaRPr lang="fr-FR" sz="2800" dirty="0">
              <a:solidFill>
                <a:prstClr val="black"/>
              </a:solidFill>
              <a:latin typeface="Arial" panose="020B0604020202020204" pitchFamily="34" charset="0"/>
              <a:cs typeface="Arial" panose="020B0604020202020204" pitchFamily="34" charset="0"/>
            </a:endParaRPr>
          </a:p>
          <a:p>
            <a:pPr marL="0" lvl="0" indent="0">
              <a:buNone/>
            </a:pPr>
            <a:endParaRPr lang="fr-FR" sz="2500" dirty="0" smtClean="0">
              <a:latin typeface="Arial" panose="020B0604020202020204" pitchFamily="34" charset="0"/>
              <a:cs typeface="Arial" panose="020B0604020202020204" pitchFamily="34" charset="0"/>
            </a:endParaRPr>
          </a:p>
        </p:txBody>
      </p:sp>
      <p:sp>
        <p:nvSpPr>
          <p:cNvPr id="4" name="Titre 1"/>
          <p:cNvSpPr txBox="1">
            <a:spLocks/>
          </p:cNvSpPr>
          <p:nvPr/>
        </p:nvSpPr>
        <p:spPr>
          <a:xfrm>
            <a:off x="1061356" y="116632"/>
            <a:ext cx="7128792" cy="49656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Mesures entreprises(1/5)</a:t>
            </a:r>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32</a:t>
            </a:fld>
            <a:endParaRPr lang="fr-FR">
              <a:solidFill>
                <a:prstClr val="black">
                  <a:tint val="75000"/>
                </a:prstClr>
              </a:solidFill>
            </a:endParaRPr>
          </a:p>
        </p:txBody>
      </p:sp>
    </p:spTree>
    <p:extLst>
      <p:ext uri="{BB962C8B-B14F-4D97-AF65-F5344CB8AC3E}">
        <p14:creationId xmlns:p14="http://schemas.microsoft.com/office/powerpoint/2010/main" val="1682613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764704"/>
            <a:ext cx="9036496" cy="6165304"/>
          </a:xfrm>
        </p:spPr>
        <p:txBody>
          <a:bodyPr>
            <a:noAutofit/>
          </a:bodyPr>
          <a:lstStyle/>
          <a:p>
            <a:pPr>
              <a:lnSpc>
                <a:spcPct val="150000"/>
              </a:lnSpc>
            </a:pPr>
            <a:r>
              <a:rPr lang="fr-FR" sz="2800" dirty="0" smtClean="0">
                <a:latin typeface="Arial" panose="020B0604020202020204" pitchFamily="34" charset="0"/>
                <a:cs typeface="Arial" panose="020B0604020202020204" pitchFamily="34" charset="0"/>
              </a:rPr>
              <a:t>Relecture du plan de préparation et de riposte MVE  </a:t>
            </a:r>
          </a:p>
          <a:p>
            <a:pPr>
              <a:lnSpc>
                <a:spcPct val="150000"/>
              </a:lnSpc>
            </a:pPr>
            <a:r>
              <a:rPr lang="fr-FR" sz="2800" dirty="0" smtClean="0">
                <a:latin typeface="Arial" panose="020B0604020202020204" pitchFamily="34" charset="0"/>
                <a:cs typeface="Arial" panose="020B0604020202020204" pitchFamily="34" charset="0"/>
              </a:rPr>
              <a:t>Elaboration </a:t>
            </a:r>
            <a:r>
              <a:rPr lang="fr-FR" sz="2800" dirty="0">
                <a:latin typeface="Arial" panose="020B0604020202020204" pitchFamily="34" charset="0"/>
                <a:cs typeface="Arial" panose="020B0604020202020204" pitchFamily="34" charset="0"/>
              </a:rPr>
              <a:t>et mise en œuvre d’un plan opérationnel de communication  en matière de lutte contre la maladie à virus Ebola </a:t>
            </a:r>
            <a:endParaRPr lang="fr-CA" sz="2800" dirty="0">
              <a:latin typeface="Arial" panose="020B0604020202020204" pitchFamily="34" charset="0"/>
              <a:cs typeface="Arial" panose="020B0604020202020204" pitchFamily="34" charset="0"/>
            </a:endParaRPr>
          </a:p>
          <a:p>
            <a:pPr lvl="0">
              <a:lnSpc>
                <a:spcPct val="150000"/>
              </a:lnSpc>
            </a:pPr>
            <a:r>
              <a:rPr lang="fr-FR" sz="2800" dirty="0">
                <a:solidFill>
                  <a:prstClr val="black"/>
                </a:solidFill>
                <a:latin typeface="Arial" panose="020B0604020202020204" pitchFamily="34" charset="0"/>
                <a:cs typeface="Arial" panose="020B0604020202020204" pitchFamily="34" charset="0"/>
              </a:rPr>
              <a:t>Mise en place de dispositifs de renforcement de l’hygiène des mains et des surfaces au niveau des aéroports de Ouagadougou et de Bobo-Dioulasso</a:t>
            </a:r>
          </a:p>
          <a:p>
            <a:pPr>
              <a:lnSpc>
                <a:spcPct val="150000"/>
              </a:lnSpc>
            </a:pPr>
            <a:r>
              <a:rPr lang="fr-FR" sz="2800" dirty="0">
                <a:solidFill>
                  <a:prstClr val="black"/>
                </a:solidFill>
                <a:latin typeface="Arial" panose="020B0604020202020204" pitchFamily="34" charset="0"/>
                <a:cs typeface="Arial" panose="020B0604020202020204" pitchFamily="34" charset="0"/>
              </a:rPr>
              <a:t>Identification et aménagement de sites d’isolement des cas suspects dans toutes les </a:t>
            </a:r>
            <a:r>
              <a:rPr lang="fr-FR" sz="2800" dirty="0" smtClean="0">
                <a:solidFill>
                  <a:prstClr val="black"/>
                </a:solidFill>
                <a:latin typeface="Arial" panose="020B0604020202020204" pitchFamily="34" charset="0"/>
                <a:cs typeface="Arial" panose="020B0604020202020204" pitchFamily="34" charset="0"/>
              </a:rPr>
              <a:t>régions</a:t>
            </a:r>
          </a:p>
          <a:p>
            <a:pPr marL="0" indent="0">
              <a:lnSpc>
                <a:spcPct val="150000"/>
              </a:lnSpc>
              <a:buNone/>
            </a:pPr>
            <a:endParaRPr lang="fr-CA" sz="2400" dirty="0">
              <a:solidFill>
                <a:prstClr val="black"/>
              </a:solidFill>
              <a:latin typeface="Arial" panose="020B0604020202020204" pitchFamily="34" charset="0"/>
              <a:cs typeface="Arial" panose="020B0604020202020204" pitchFamily="34" charset="0"/>
            </a:endParaRPr>
          </a:p>
          <a:p>
            <a:pPr marL="0" lvl="0" indent="0">
              <a:buNone/>
            </a:pPr>
            <a:endParaRPr lang="fr-FR" sz="2500" dirty="0" smtClean="0">
              <a:latin typeface="Arial" panose="020B0604020202020204" pitchFamily="34" charset="0"/>
              <a:cs typeface="Arial" panose="020B0604020202020204" pitchFamily="34" charset="0"/>
            </a:endParaRPr>
          </a:p>
        </p:txBody>
      </p:sp>
      <p:sp>
        <p:nvSpPr>
          <p:cNvPr id="4" name="Titre 1"/>
          <p:cNvSpPr txBox="1">
            <a:spLocks/>
          </p:cNvSpPr>
          <p:nvPr/>
        </p:nvSpPr>
        <p:spPr>
          <a:xfrm>
            <a:off x="485292" y="188640"/>
            <a:ext cx="8280920" cy="50405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a:p>
            <a:r>
              <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Mesures entreprises(2/5)</a:t>
            </a:r>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a:p>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33</a:t>
            </a:fld>
            <a:endParaRPr lang="fr-FR">
              <a:solidFill>
                <a:prstClr val="black">
                  <a:tint val="75000"/>
                </a:prstClr>
              </a:solidFill>
            </a:endParaRPr>
          </a:p>
        </p:txBody>
      </p:sp>
    </p:spTree>
    <p:extLst>
      <p:ext uri="{BB962C8B-B14F-4D97-AF65-F5344CB8AC3E}">
        <p14:creationId xmlns:p14="http://schemas.microsoft.com/office/powerpoint/2010/main" val="4277789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764704"/>
            <a:ext cx="9036496" cy="6165304"/>
          </a:xfrm>
        </p:spPr>
        <p:txBody>
          <a:bodyPr>
            <a:noAutofit/>
          </a:bodyPr>
          <a:lstStyle/>
          <a:p>
            <a:pPr algn="just">
              <a:lnSpc>
                <a:spcPct val="150000"/>
              </a:lnSpc>
            </a:pPr>
            <a:r>
              <a:rPr lang="fr-CA" sz="2800" dirty="0">
                <a:latin typeface="Arial" panose="020B0604020202020204" pitchFamily="34" charset="0"/>
                <a:cs typeface="Arial" panose="020B0604020202020204" pitchFamily="34" charset="0"/>
              </a:rPr>
              <a:t>Pré-positionnement de médicaments et consommables pour la PEC des maladies à potentiel épidémique (</a:t>
            </a:r>
            <a:r>
              <a:rPr lang="fr-FR" sz="2800" dirty="0">
                <a:latin typeface="Arial" panose="020B0604020202020204" pitchFamily="34" charset="0"/>
                <a:cs typeface="Arial" panose="020B0604020202020204" pitchFamily="34" charset="0"/>
              </a:rPr>
              <a:t>kits de protection individuelle, des médicaments et consommables</a:t>
            </a:r>
            <a:r>
              <a:rPr lang="fr-FR" sz="2800" dirty="0" smtClean="0">
                <a:latin typeface="Arial" panose="020B0604020202020204" pitchFamily="34" charset="0"/>
                <a:cs typeface="Arial" panose="020B0604020202020204" pitchFamily="34" charset="0"/>
              </a:rPr>
              <a:t>)</a:t>
            </a:r>
          </a:p>
          <a:p>
            <a:pPr lvl="0" algn="just">
              <a:lnSpc>
                <a:spcPct val="150000"/>
              </a:lnSpc>
            </a:pPr>
            <a:r>
              <a:rPr lang="fr-FR" sz="2800" dirty="0" smtClean="0">
                <a:latin typeface="Arial" panose="020B0604020202020204" pitchFamily="34" charset="0"/>
                <a:cs typeface="Arial" panose="020B0604020202020204" pitchFamily="34" charset="0"/>
              </a:rPr>
              <a:t>Tenue des rencontres des comités de gestion  des épidémies au niveau régional</a:t>
            </a:r>
          </a:p>
          <a:p>
            <a:pPr lvl="0"/>
            <a:r>
              <a:rPr lang="fr-CA" sz="2800" dirty="0">
                <a:latin typeface="Arial" panose="020B0604020202020204" pitchFamily="34" charset="0"/>
                <a:cs typeface="Arial" panose="020B0604020202020204" pitchFamily="34" charset="0"/>
              </a:rPr>
              <a:t>Accord de collaboration avec le Centre national de référence (CNRFV) des fièvres hémorragiques virales de Lyon.</a:t>
            </a:r>
          </a:p>
          <a:p>
            <a:r>
              <a:rPr lang="fr-FR" sz="2800" dirty="0">
                <a:latin typeface="Arial" panose="020B0604020202020204" pitchFamily="34" charset="0"/>
                <a:cs typeface="Arial" panose="020B0604020202020204" pitchFamily="34" charset="0"/>
              </a:rPr>
              <a:t>Mise en place d’un numéro vert (80 00 11 20</a:t>
            </a:r>
            <a:r>
              <a:rPr lang="fr-FR" sz="2800" dirty="0" smtClean="0">
                <a:latin typeface="Arial" panose="020B0604020202020204" pitchFamily="34" charset="0"/>
                <a:cs typeface="Arial" panose="020B0604020202020204" pitchFamily="34" charset="0"/>
              </a:rPr>
              <a:t>)</a:t>
            </a:r>
            <a:endParaRPr lang="fr-FR" sz="2800" dirty="0">
              <a:latin typeface="Arial" panose="020B0604020202020204" pitchFamily="34" charset="0"/>
              <a:cs typeface="Arial" panose="020B0604020202020204" pitchFamily="34" charset="0"/>
            </a:endParaRPr>
          </a:p>
          <a:p>
            <a:pPr marL="0" lvl="0" indent="0" algn="just">
              <a:lnSpc>
                <a:spcPct val="150000"/>
              </a:lnSpc>
              <a:buNone/>
            </a:pPr>
            <a:endParaRPr lang="fr-FR" sz="2800" dirty="0" smtClean="0">
              <a:latin typeface="Arial" pitchFamily="34" charset="0"/>
              <a:cs typeface="Arial" pitchFamily="34" charset="0"/>
            </a:endParaRPr>
          </a:p>
          <a:p>
            <a:pPr marL="0" indent="0" algn="just">
              <a:lnSpc>
                <a:spcPct val="160000"/>
              </a:lnSpc>
              <a:buNone/>
            </a:pPr>
            <a:endParaRPr lang="fr-FR" sz="2500" dirty="0" smtClean="0">
              <a:latin typeface="Arial" panose="020B0604020202020204" pitchFamily="34" charset="0"/>
              <a:cs typeface="Arial" panose="020B0604020202020204" pitchFamily="34" charset="0"/>
            </a:endParaRPr>
          </a:p>
        </p:txBody>
      </p:sp>
      <p:sp>
        <p:nvSpPr>
          <p:cNvPr id="4" name="Titre 1"/>
          <p:cNvSpPr txBox="1">
            <a:spLocks/>
          </p:cNvSpPr>
          <p:nvPr/>
        </p:nvSpPr>
        <p:spPr>
          <a:xfrm>
            <a:off x="1061356" y="116632"/>
            <a:ext cx="7625444" cy="86409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a:p>
            <a:r>
              <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Mesures entreprises(3/5)</a:t>
            </a:r>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a:p>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34</a:t>
            </a:fld>
            <a:endParaRPr lang="fr-FR" dirty="0">
              <a:solidFill>
                <a:prstClr val="black">
                  <a:tint val="75000"/>
                </a:prstClr>
              </a:solidFill>
            </a:endParaRPr>
          </a:p>
        </p:txBody>
      </p:sp>
    </p:spTree>
    <p:extLst>
      <p:ext uri="{BB962C8B-B14F-4D97-AF65-F5344CB8AC3E}">
        <p14:creationId xmlns:p14="http://schemas.microsoft.com/office/powerpoint/2010/main" val="650836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764704"/>
            <a:ext cx="9036496" cy="6165304"/>
          </a:xfrm>
        </p:spPr>
        <p:txBody>
          <a:bodyPr>
            <a:noAutofit/>
          </a:bodyPr>
          <a:lstStyle/>
          <a:p>
            <a:pPr algn="just">
              <a:lnSpc>
                <a:spcPct val="150000"/>
              </a:lnSpc>
            </a:pPr>
            <a:r>
              <a:rPr lang="fr-FR" sz="2800" dirty="0" smtClean="0">
                <a:solidFill>
                  <a:prstClr val="black"/>
                </a:solidFill>
                <a:latin typeface="Arial" panose="020B0604020202020204" pitchFamily="34" charset="0"/>
                <a:cs typeface="Arial" panose="020B0604020202020204" pitchFamily="34" charset="0"/>
              </a:rPr>
              <a:t>Plaidoyer </a:t>
            </a:r>
            <a:r>
              <a:rPr lang="fr-FR" sz="2800" dirty="0">
                <a:solidFill>
                  <a:prstClr val="black"/>
                </a:solidFill>
                <a:latin typeface="Arial" panose="020B0604020202020204" pitchFamily="34" charset="0"/>
                <a:cs typeface="Arial" panose="020B0604020202020204" pitchFamily="34" charset="0"/>
              </a:rPr>
              <a:t>auprès du MENA et du MESS pour le renforcement des mesures d’hygiène dans les établissements scolaires à la rentrée 2014-2015</a:t>
            </a:r>
            <a:r>
              <a:rPr lang="fr-FR" sz="2800" dirty="0" smtClean="0">
                <a:solidFill>
                  <a:prstClr val="black"/>
                </a:solidFill>
                <a:latin typeface="Arial" panose="020B0604020202020204" pitchFamily="34" charset="0"/>
                <a:cs typeface="Arial" panose="020B0604020202020204" pitchFamily="34" charset="0"/>
              </a:rPr>
              <a:t>.</a:t>
            </a:r>
          </a:p>
          <a:p>
            <a:pPr lvl="0" algn="just">
              <a:lnSpc>
                <a:spcPct val="150000"/>
              </a:lnSpc>
            </a:pPr>
            <a:r>
              <a:rPr lang="fr-CA" sz="2800" dirty="0">
                <a:latin typeface="Arial" panose="020B0604020202020204" pitchFamily="34" charset="0"/>
                <a:cs typeface="Arial" panose="020B0604020202020204" pitchFamily="34" charset="0"/>
              </a:rPr>
              <a:t>Renforcement des capacités des structures (formation et équipement).</a:t>
            </a:r>
          </a:p>
          <a:p>
            <a:pPr algn="just">
              <a:lnSpc>
                <a:spcPct val="150000"/>
              </a:lnSpc>
            </a:pPr>
            <a:r>
              <a:rPr lang="fr-FR" sz="2800" dirty="0" smtClean="0">
                <a:solidFill>
                  <a:prstClr val="black"/>
                </a:solidFill>
                <a:latin typeface="Arial" panose="020B0604020202020204" pitchFamily="34" charset="0"/>
                <a:cs typeface="Arial" panose="020B0604020202020204" pitchFamily="34" charset="0"/>
              </a:rPr>
              <a:t>Aménagement de centre de prise en charge des cas confirmés de MVE à Ouagadougou et Bobo </a:t>
            </a:r>
            <a:r>
              <a:rPr lang="fr-FR" sz="2800" dirty="0" err="1" smtClean="0">
                <a:solidFill>
                  <a:prstClr val="black"/>
                </a:solidFill>
                <a:latin typeface="Arial" panose="020B0604020202020204" pitchFamily="34" charset="0"/>
                <a:cs typeface="Arial" panose="020B0604020202020204" pitchFamily="34" charset="0"/>
              </a:rPr>
              <a:t>Dioulasso</a:t>
            </a:r>
            <a:endParaRPr lang="fr-FR" sz="2800" dirty="0" smtClean="0">
              <a:solidFill>
                <a:prstClr val="black"/>
              </a:solidFill>
              <a:latin typeface="Arial" panose="020B0604020202020204" pitchFamily="34" charset="0"/>
              <a:cs typeface="Arial" panose="020B0604020202020204" pitchFamily="34" charset="0"/>
            </a:endParaRPr>
          </a:p>
          <a:p>
            <a:pPr marL="0" lvl="0" indent="0" algn="just">
              <a:lnSpc>
                <a:spcPct val="150000"/>
              </a:lnSpc>
              <a:buNone/>
            </a:pPr>
            <a:endParaRPr lang="fr-FR" sz="2800" dirty="0" smtClean="0">
              <a:latin typeface="Arial" pitchFamily="34" charset="0"/>
              <a:cs typeface="Arial" pitchFamily="34" charset="0"/>
            </a:endParaRPr>
          </a:p>
          <a:p>
            <a:pPr marL="0" indent="0" algn="just">
              <a:lnSpc>
                <a:spcPct val="160000"/>
              </a:lnSpc>
              <a:buNone/>
            </a:pPr>
            <a:endParaRPr lang="fr-FR" sz="2500" dirty="0" smtClean="0">
              <a:latin typeface="Arial" panose="020B0604020202020204" pitchFamily="34" charset="0"/>
              <a:cs typeface="Arial" panose="020B0604020202020204" pitchFamily="34" charset="0"/>
            </a:endParaRPr>
          </a:p>
        </p:txBody>
      </p:sp>
      <p:sp>
        <p:nvSpPr>
          <p:cNvPr id="4" name="Titre 1"/>
          <p:cNvSpPr txBox="1">
            <a:spLocks/>
          </p:cNvSpPr>
          <p:nvPr/>
        </p:nvSpPr>
        <p:spPr>
          <a:xfrm>
            <a:off x="1061356" y="116632"/>
            <a:ext cx="7625444" cy="79208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a:p>
            <a:r>
              <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Mesures entreprises(4/5)</a:t>
            </a:r>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a:p>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35</a:t>
            </a:fld>
            <a:endParaRPr lang="fr-FR">
              <a:solidFill>
                <a:prstClr val="black">
                  <a:tint val="75000"/>
                </a:prstClr>
              </a:solidFill>
            </a:endParaRPr>
          </a:p>
        </p:txBody>
      </p:sp>
    </p:spTree>
    <p:extLst>
      <p:ext uri="{BB962C8B-B14F-4D97-AF65-F5344CB8AC3E}">
        <p14:creationId xmlns:p14="http://schemas.microsoft.com/office/powerpoint/2010/main" val="2265868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24744"/>
            <a:ext cx="9036496" cy="5805264"/>
          </a:xfrm>
        </p:spPr>
        <p:txBody>
          <a:bodyPr>
            <a:noAutofit/>
          </a:bodyPr>
          <a:lstStyle/>
          <a:p>
            <a:pPr algn="just">
              <a:lnSpc>
                <a:spcPct val="150000"/>
              </a:lnSpc>
            </a:pPr>
            <a:r>
              <a:rPr lang="fr-FR" sz="2800" dirty="0">
                <a:latin typeface="Arial" panose="020B0604020202020204" pitchFamily="34" charset="0"/>
                <a:cs typeface="Arial" panose="020B0604020202020204" pitchFamily="34" charset="0"/>
              </a:rPr>
              <a:t>I</a:t>
            </a:r>
            <a:r>
              <a:rPr lang="fr-FR" sz="2800" dirty="0" smtClean="0">
                <a:latin typeface="Arial" panose="020B0604020202020204" pitchFamily="34" charset="0"/>
                <a:cs typeface="Arial" panose="020B0604020202020204" pitchFamily="34" charset="0"/>
              </a:rPr>
              <a:t>dentification </a:t>
            </a:r>
            <a:r>
              <a:rPr lang="fr-FR" sz="2800" dirty="0">
                <a:latin typeface="Arial" panose="020B0604020202020204" pitchFamily="34" charset="0"/>
                <a:cs typeface="Arial" panose="020B0604020202020204" pitchFamily="34" charset="0"/>
              </a:rPr>
              <a:t>d’</a:t>
            </a:r>
            <a:r>
              <a:rPr lang="en-GB" sz="2800" dirty="0">
                <a:latin typeface="Arial" panose="020B0604020202020204" pitchFamily="34" charset="0"/>
                <a:cs typeface="Arial" panose="020B0604020202020204" pitchFamily="34" charset="0"/>
              </a:rPr>
              <a:t>espaces </a:t>
            </a:r>
            <a:r>
              <a:rPr lang="en-GB" sz="2800" dirty="0" err="1">
                <a:latin typeface="Arial" panose="020B0604020202020204" pitchFamily="34" charset="0"/>
                <a:cs typeface="Arial" panose="020B0604020202020204" pitchFamily="34" charset="0"/>
              </a:rPr>
              <a:t>vides</a:t>
            </a:r>
            <a:r>
              <a:rPr lang="en-GB" sz="2800" dirty="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dans</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toutes</a:t>
            </a:r>
            <a:r>
              <a:rPr lang="en-GB" sz="2800" dirty="0" smtClean="0">
                <a:latin typeface="Arial" panose="020B0604020202020204" pitchFamily="34" charset="0"/>
                <a:cs typeface="Arial" panose="020B0604020202020204" pitchFamily="34" charset="0"/>
              </a:rPr>
              <a:t> les regions </a:t>
            </a:r>
            <a:r>
              <a:rPr lang="en-GB" sz="2800" dirty="0" err="1" smtClean="0">
                <a:latin typeface="Arial" panose="020B0604020202020204" pitchFamily="34" charset="0"/>
                <a:cs typeface="Arial" panose="020B0604020202020204" pitchFamily="34" charset="0"/>
              </a:rPr>
              <a:t>pouvant</a:t>
            </a:r>
            <a:r>
              <a:rPr lang="en-GB" sz="2800" dirty="0" smtClean="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abriter</a:t>
            </a:r>
            <a:r>
              <a:rPr lang="en-GB" sz="2800" dirty="0">
                <a:latin typeface="Arial" panose="020B0604020202020204" pitchFamily="34" charset="0"/>
                <a:cs typeface="Arial" panose="020B0604020202020204" pitchFamily="34" charset="0"/>
              </a:rPr>
              <a:t> des </a:t>
            </a:r>
            <a:r>
              <a:rPr lang="en-GB" sz="2800" dirty="0" err="1">
                <a:latin typeface="Arial" panose="020B0604020202020204" pitchFamily="34" charset="0"/>
                <a:cs typeface="Arial" panose="020B0604020202020204" pitchFamily="34" charset="0"/>
              </a:rPr>
              <a:t>tentes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médicalisées</a:t>
            </a:r>
            <a:r>
              <a:rPr lang="en-GB" sz="2800" dirty="0">
                <a:latin typeface="Arial" panose="020B0604020202020204" pitchFamily="34" charset="0"/>
                <a:cs typeface="Arial" panose="020B0604020202020204" pitchFamily="34" charset="0"/>
              </a:rPr>
              <a:t> en </a:t>
            </a:r>
            <a:r>
              <a:rPr lang="en-GB" sz="2800" dirty="0" err="1">
                <a:latin typeface="Arial" panose="020B0604020202020204" pitchFamily="34" charset="0"/>
                <a:cs typeface="Arial" panose="020B0604020202020204" pitchFamily="34" charset="0"/>
              </a:rPr>
              <a:t>vue</a:t>
            </a:r>
            <a:r>
              <a:rPr lang="en-GB" sz="2800" dirty="0">
                <a:latin typeface="Arial" panose="020B0604020202020204" pitchFamily="34" charset="0"/>
                <a:cs typeface="Arial" panose="020B0604020202020204" pitchFamily="34" charset="0"/>
              </a:rPr>
              <a:t> de la prise en charge </a:t>
            </a:r>
            <a:r>
              <a:rPr lang="en-GB" sz="2800" dirty="0" err="1">
                <a:latin typeface="Arial" panose="020B0604020202020204" pitchFamily="34" charset="0"/>
                <a:cs typeface="Arial" panose="020B0604020202020204" pitchFamily="34" charset="0"/>
              </a:rPr>
              <a:t>d’éventuels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confirmés</a:t>
            </a:r>
            <a:r>
              <a:rPr lang="en-GB" sz="2800" dirty="0">
                <a:latin typeface="Arial" panose="020B0604020202020204" pitchFamily="34" charset="0"/>
                <a:cs typeface="Arial" panose="020B0604020202020204" pitchFamily="34" charset="0"/>
              </a:rPr>
              <a:t> de MVE</a:t>
            </a:r>
            <a:endParaRPr lang="fr-FR" sz="2800" dirty="0">
              <a:solidFill>
                <a:prstClr val="black"/>
              </a:solidFill>
              <a:latin typeface="Arial" panose="020B0604020202020204" pitchFamily="34" charset="0"/>
              <a:cs typeface="Arial" panose="020B0604020202020204" pitchFamily="34" charset="0"/>
            </a:endParaRPr>
          </a:p>
          <a:p>
            <a:pPr marL="0" lvl="0" indent="0" algn="just">
              <a:lnSpc>
                <a:spcPct val="150000"/>
              </a:lnSpc>
              <a:buNone/>
            </a:pPr>
            <a:endParaRPr lang="fr-FR" sz="2800" dirty="0" smtClean="0">
              <a:latin typeface="Arial" pitchFamily="34" charset="0"/>
              <a:cs typeface="Arial" pitchFamily="34" charset="0"/>
            </a:endParaRPr>
          </a:p>
          <a:p>
            <a:pPr marL="0" indent="0" algn="just">
              <a:lnSpc>
                <a:spcPct val="160000"/>
              </a:lnSpc>
              <a:buNone/>
            </a:pPr>
            <a:endParaRPr lang="fr-FR" sz="2500" dirty="0" smtClean="0">
              <a:latin typeface="Arial" panose="020B0604020202020204" pitchFamily="34" charset="0"/>
              <a:cs typeface="Arial" panose="020B0604020202020204" pitchFamily="34" charset="0"/>
            </a:endParaRPr>
          </a:p>
        </p:txBody>
      </p:sp>
      <p:sp>
        <p:nvSpPr>
          <p:cNvPr id="4" name="Titre 1"/>
          <p:cNvSpPr txBox="1">
            <a:spLocks/>
          </p:cNvSpPr>
          <p:nvPr/>
        </p:nvSpPr>
        <p:spPr>
          <a:xfrm>
            <a:off x="1061356" y="116632"/>
            <a:ext cx="7625444" cy="79208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a:p>
            <a:r>
              <a:rPr lang="fr-FR" sz="4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rPr>
              <a:t>Mesures entreprises(5/5)</a:t>
            </a:r>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a:p>
            <a:endParaRPr lang="fr-FR" sz="4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 BLANCA" pitchFamily="2" charset="0"/>
            </a:endParaRPr>
          </a:p>
        </p:txBody>
      </p:sp>
      <p:sp>
        <p:nvSpPr>
          <p:cNvPr id="2" name="Espace réservé du numéro de diapositive 1"/>
          <p:cNvSpPr>
            <a:spLocks noGrp="1"/>
          </p:cNvSpPr>
          <p:nvPr>
            <p:ph type="sldNum" sz="quarter" idx="12"/>
          </p:nvPr>
        </p:nvSpPr>
        <p:spPr/>
        <p:txBody>
          <a:bodyPr/>
          <a:lstStyle/>
          <a:p>
            <a:fld id="{71D9A110-25F9-448D-8E2E-ADE6BECE94E0}" type="slidenum">
              <a:rPr lang="fr-FR" smtClean="0">
                <a:solidFill>
                  <a:prstClr val="black">
                    <a:tint val="75000"/>
                  </a:prstClr>
                </a:solidFill>
              </a:rPr>
              <a:pPr/>
              <a:t>36</a:t>
            </a:fld>
            <a:endParaRPr lang="fr-FR">
              <a:solidFill>
                <a:prstClr val="black">
                  <a:tint val="75000"/>
                </a:prstClr>
              </a:solidFill>
            </a:endParaRPr>
          </a:p>
        </p:txBody>
      </p:sp>
    </p:spTree>
    <p:extLst>
      <p:ext uri="{BB962C8B-B14F-4D97-AF65-F5344CB8AC3E}">
        <p14:creationId xmlns:p14="http://schemas.microsoft.com/office/powerpoint/2010/main" val="2162361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8913168" cy="576065"/>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fr-FR" sz="1300" b="1" dirty="0" smtClean="0">
                <a:latin typeface="Narkisim" panose="020E0502050101010101" pitchFamily="34" charset="-79"/>
                <a:cs typeface="Narkisim" panose="020E0502050101010101" pitchFamily="34" charset="-79"/>
              </a:rPr>
              <a:t/>
            </a:r>
            <a:br>
              <a:rPr lang="fr-FR" sz="1300" b="1" dirty="0" smtClean="0">
                <a:latin typeface="Narkisim" panose="020E0502050101010101" pitchFamily="34" charset="-79"/>
                <a:cs typeface="Narkisim" panose="020E0502050101010101" pitchFamily="34" charset="-79"/>
              </a:rPr>
            </a:br>
            <a:r>
              <a:rPr lang="fr-FR" sz="2700" b="1" dirty="0" smtClean="0">
                <a:latin typeface="Arial" panose="020B0604020202020204" pitchFamily="34" charset="0"/>
                <a:cs typeface="Arial" panose="020B0604020202020204" pitchFamily="34" charset="0"/>
              </a:rPr>
              <a:t>VI-  Attentes vis-à-vis des acteurs</a:t>
            </a:r>
            <a:r>
              <a:rPr lang="fr-FR" sz="2700" b="1" dirty="0">
                <a:latin typeface="Arial" panose="020B0604020202020204" pitchFamily="34" charset="0"/>
                <a:cs typeface="Arial" panose="020B0604020202020204" pitchFamily="34" charset="0"/>
              </a:rPr>
              <a:t/>
            </a:r>
            <a:br>
              <a:rPr lang="fr-FR" sz="2700" b="1" dirty="0">
                <a:latin typeface="Arial" panose="020B0604020202020204" pitchFamily="34" charset="0"/>
                <a:cs typeface="Arial" panose="020B0604020202020204" pitchFamily="34" charset="0"/>
              </a:rPr>
            </a:br>
            <a:endParaRPr lang="fr-FR" sz="13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764704"/>
            <a:ext cx="9036496" cy="5976664"/>
          </a:xfrm>
        </p:spPr>
        <p:txBody>
          <a:bodyPr>
            <a:normAutofit fontScale="62500" lnSpcReduction="20000"/>
          </a:bodyPr>
          <a:lstStyle/>
          <a:p>
            <a:pPr lvl="0"/>
            <a:r>
              <a:rPr lang="fr-CA" sz="2400" b="1" u="sng" dirty="0" smtClean="0"/>
              <a:t>Aux Directeurs régionaux de la santé</a:t>
            </a:r>
          </a:p>
          <a:p>
            <a:pPr lvl="1"/>
            <a:r>
              <a:rPr lang="fr-CA" sz="2400" dirty="0" smtClean="0"/>
              <a:t>Opérationnalisation du plan relu de </a:t>
            </a:r>
            <a:r>
              <a:rPr lang="fr-FR" sz="2400" dirty="0"/>
              <a:t>préparation et de riposte a une éventuelle épidémie de maladie à virus Ebola </a:t>
            </a:r>
            <a:r>
              <a:rPr lang="fr-FR" sz="2400" dirty="0" smtClean="0"/>
              <a:t> (Elaboration d’un plan régional) </a:t>
            </a:r>
            <a:r>
              <a:rPr lang="fr-CA" sz="2400" dirty="0" smtClean="0"/>
              <a:t>;</a:t>
            </a:r>
          </a:p>
          <a:p>
            <a:pPr lvl="1"/>
            <a:r>
              <a:rPr lang="fr-CA" sz="2400" dirty="0" smtClean="0"/>
              <a:t>Diffusion des nouvelles directives de surveillance dans toutes les structures sanitaires;</a:t>
            </a:r>
          </a:p>
          <a:p>
            <a:pPr lvl="1"/>
            <a:r>
              <a:rPr lang="fr-CA" sz="2400" dirty="0" smtClean="0"/>
              <a:t>Formation et supervision des agents de santé  sur la mise en œuvre des activité de lutte contre la  MVE</a:t>
            </a:r>
          </a:p>
          <a:p>
            <a:pPr lvl="1"/>
            <a:r>
              <a:rPr lang="fr-CA" sz="2400" dirty="0" smtClean="0"/>
              <a:t>Briefing des membres des comités régionaux, provinciaux, communaux de gestion des épidémies.</a:t>
            </a:r>
          </a:p>
          <a:p>
            <a:r>
              <a:rPr lang="fr-CA" sz="2400" b="1" u="sng" dirty="0"/>
              <a:t>Aux DT du </a:t>
            </a:r>
            <a:r>
              <a:rPr lang="fr-CA" sz="2400" b="1" u="sng" dirty="0" smtClean="0"/>
              <a:t>MS</a:t>
            </a:r>
          </a:p>
          <a:p>
            <a:pPr lvl="1"/>
            <a:r>
              <a:rPr lang="fr-CA" sz="2400" dirty="0" smtClean="0"/>
              <a:t>Formation et supervision des agents de santé sur la mise en œuvre des activités de lutte contre la MVE;</a:t>
            </a:r>
          </a:p>
          <a:p>
            <a:pPr lvl="1"/>
            <a:r>
              <a:rPr lang="fr-CA" sz="2400" dirty="0" smtClean="0"/>
              <a:t>Mise  en pratiques les mesures de prévention</a:t>
            </a:r>
          </a:p>
          <a:p>
            <a:pPr lvl="1"/>
            <a:r>
              <a:rPr lang="fr-CA" sz="2400" dirty="0" smtClean="0"/>
              <a:t>Diffusion  de l’information  autour de soi.</a:t>
            </a:r>
            <a:endParaRPr lang="fr-CA" sz="2400" dirty="0"/>
          </a:p>
          <a:p>
            <a:pPr marL="457200" lvl="1" indent="0">
              <a:buNone/>
            </a:pPr>
            <a:endParaRPr lang="fr-CA" sz="2400" dirty="0" smtClean="0"/>
          </a:p>
          <a:p>
            <a:r>
              <a:rPr lang="fr-CA" sz="2400" b="1" u="sng" dirty="0" smtClean="0"/>
              <a:t>Aux Autorités administratives , politiques et communales</a:t>
            </a:r>
          </a:p>
          <a:p>
            <a:pPr lvl="1"/>
            <a:r>
              <a:rPr lang="fr-CA" sz="2400" dirty="0" smtClean="0"/>
              <a:t>Fédération des  </a:t>
            </a:r>
            <a:r>
              <a:rPr lang="fr-CA" sz="2400" dirty="0"/>
              <a:t>efforts de préparation et de riposte à l’épidémie</a:t>
            </a:r>
          </a:p>
          <a:p>
            <a:endParaRPr lang="fr-CA" sz="1500" b="1" u="sng" dirty="0" smtClean="0"/>
          </a:p>
          <a:p>
            <a:r>
              <a:rPr lang="fr-CA" sz="2400" b="1" u="sng" dirty="0" smtClean="0"/>
              <a:t>A </a:t>
            </a:r>
            <a:r>
              <a:rPr lang="fr-CA" sz="2400" b="1" u="sng" dirty="0"/>
              <a:t>la </a:t>
            </a:r>
            <a:r>
              <a:rPr lang="fr-CA" sz="2400" b="1" u="sng" dirty="0" smtClean="0"/>
              <a:t>presse</a:t>
            </a:r>
          </a:p>
          <a:p>
            <a:pPr lvl="1"/>
            <a:r>
              <a:rPr lang="fr-CA" sz="2400" dirty="0" smtClean="0"/>
              <a:t>Participation  aux côtés des agents de santé à la sensibilisation des populations sur la maladie</a:t>
            </a:r>
            <a:endParaRPr lang="fr-CA" sz="2400" dirty="0"/>
          </a:p>
          <a:p>
            <a:pPr lvl="1"/>
            <a:endParaRPr lang="fr-CA" sz="1200" dirty="0"/>
          </a:p>
          <a:p>
            <a:pPr marL="342900" lvl="1" indent="-342900">
              <a:buFont typeface="Arial" panose="020B0604020202020204" pitchFamily="34" charset="0"/>
              <a:buChar char="•"/>
            </a:pPr>
            <a:r>
              <a:rPr lang="fr-CA" sz="2400" b="1" u="sng" dirty="0"/>
              <a:t>A la </a:t>
            </a:r>
            <a:r>
              <a:rPr lang="fr-CA" sz="2400" b="1" u="sng" dirty="0" smtClean="0"/>
              <a:t>population</a:t>
            </a:r>
          </a:p>
          <a:p>
            <a:pPr marL="342900" lvl="1" indent="-342900">
              <a:buFont typeface="Arial" panose="020B0604020202020204" pitchFamily="34" charset="0"/>
              <a:buChar char="•"/>
            </a:pPr>
            <a:r>
              <a:rPr lang="fr-CA" sz="2400" dirty="0" smtClean="0"/>
              <a:t>Respect </a:t>
            </a:r>
            <a:r>
              <a:rPr lang="fr-CA" sz="2400" dirty="0"/>
              <a:t>d</a:t>
            </a:r>
            <a:r>
              <a:rPr lang="fr-CA" sz="2400" dirty="0" smtClean="0"/>
              <a:t>es </a:t>
            </a:r>
            <a:r>
              <a:rPr lang="fr-CA" sz="2400" dirty="0"/>
              <a:t>instructions des autorités sanitaires et administratives sur les mesures de lutte contre la </a:t>
            </a:r>
            <a:r>
              <a:rPr lang="fr-CA" sz="2400" dirty="0" smtClean="0"/>
              <a:t>maladie</a:t>
            </a:r>
          </a:p>
          <a:p>
            <a:pPr marL="342900" lvl="1" indent="-342900">
              <a:buFont typeface="Arial" panose="020B0604020202020204" pitchFamily="34" charset="0"/>
              <a:buChar char="•"/>
            </a:pPr>
            <a:r>
              <a:rPr lang="fr-CA" sz="2400" b="1" u="sng" dirty="0" smtClean="0">
                <a:solidFill>
                  <a:prstClr val="black"/>
                </a:solidFill>
              </a:rPr>
              <a:t>Aux </a:t>
            </a:r>
            <a:r>
              <a:rPr lang="fr-CA" sz="2400" b="1" u="sng" dirty="0" smtClean="0">
                <a:solidFill>
                  <a:prstClr val="black"/>
                </a:solidFill>
              </a:rPr>
              <a:t>PTF et ONG, Associations</a:t>
            </a:r>
            <a:endParaRPr lang="fr-CA" sz="2400" b="1" u="sng" dirty="0" smtClean="0">
              <a:solidFill>
                <a:prstClr val="black"/>
              </a:solidFill>
            </a:endParaRPr>
          </a:p>
          <a:p>
            <a:pPr marL="342900" lvl="1" indent="-342900">
              <a:buFont typeface="Arial" panose="020B0604020202020204" pitchFamily="34" charset="0"/>
              <a:buChar char="•"/>
            </a:pPr>
            <a:r>
              <a:rPr lang="fr-CA" sz="2400" b="1" u="sng" dirty="0" smtClean="0">
                <a:solidFill>
                  <a:prstClr val="black"/>
                </a:solidFill>
              </a:rPr>
              <a:t>- </a:t>
            </a:r>
            <a:r>
              <a:rPr lang="fr-CA" sz="2400" u="sng" dirty="0" smtClean="0">
                <a:solidFill>
                  <a:prstClr val="black"/>
                </a:solidFill>
              </a:rPr>
              <a:t>Appui au  Burkina dans la mise en œuvre de son plan de riposte relu</a:t>
            </a:r>
            <a:endParaRPr lang="fr-CA" sz="2400" u="sng" dirty="0">
              <a:solidFill>
                <a:prstClr val="black"/>
              </a:solidFill>
            </a:endParaRPr>
          </a:p>
          <a:p>
            <a:pPr lvl="1"/>
            <a:endParaRPr lang="fr-CA" sz="2400" dirty="0"/>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37</a:t>
            </a:fld>
            <a:endParaRPr lang="fr-FR" dirty="0">
              <a:solidFill>
                <a:prstClr val="black">
                  <a:tint val="75000"/>
                </a:prstClr>
              </a:solidFill>
            </a:endParaRPr>
          </a:p>
        </p:txBody>
      </p:sp>
    </p:spTree>
    <p:extLst>
      <p:ext uri="{BB962C8B-B14F-4D97-AF65-F5344CB8AC3E}">
        <p14:creationId xmlns:p14="http://schemas.microsoft.com/office/powerpoint/2010/main" val="3446030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13168" cy="1008112"/>
          </a:xfrm>
        </p:spPr>
        <p:style>
          <a:lnRef idx="1">
            <a:schemeClr val="accent5"/>
          </a:lnRef>
          <a:fillRef idx="2">
            <a:schemeClr val="accent5"/>
          </a:fillRef>
          <a:effectRef idx="1">
            <a:schemeClr val="accent5"/>
          </a:effectRef>
          <a:fontRef idx="minor">
            <a:schemeClr val="dk1"/>
          </a:fontRef>
        </p:style>
        <p:txBody>
          <a:bodyPr>
            <a:normAutofit/>
          </a:bodyPr>
          <a:lstStyle/>
          <a:p>
            <a:pPr lvl="0"/>
            <a:r>
              <a:rPr lang="fr-FR" sz="2700" dirty="0" smtClean="0">
                <a:latin typeface="Arial" panose="020B0604020202020204" pitchFamily="34" charset="0"/>
                <a:cs typeface="Arial" panose="020B0604020202020204" pitchFamily="34" charset="0"/>
              </a:rPr>
              <a:t>VII</a:t>
            </a:r>
            <a:r>
              <a:rPr lang="fr-FR" sz="2700" b="1" dirty="0" smtClean="0">
                <a:latin typeface="Arial" panose="020B0604020202020204" pitchFamily="34" charset="0"/>
                <a:cs typeface="Arial" panose="020B0604020202020204" pitchFamily="34" charset="0"/>
              </a:rPr>
              <a:t>-  Conclusion</a:t>
            </a:r>
            <a:endParaRPr lang="fr-FR" sz="27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1196752"/>
            <a:ext cx="9036496" cy="5544616"/>
          </a:xfrm>
        </p:spPr>
        <p:txBody>
          <a:bodyPr>
            <a:normAutofit lnSpcReduction="10000"/>
          </a:bodyPr>
          <a:lstStyle/>
          <a:p>
            <a:pPr lvl="0"/>
            <a:r>
              <a:rPr lang="fr-FR" sz="2800" dirty="0" smtClean="0"/>
              <a:t>La  maladie à virus Ebola est un problème grave de santé publique.</a:t>
            </a:r>
          </a:p>
          <a:p>
            <a:pPr lvl="0"/>
            <a:r>
              <a:rPr lang="fr-FR" sz="2800" dirty="0" smtClean="0"/>
              <a:t>Une action multisectorielle et pluridisciplinaire est nécessaire pour y faire face.</a:t>
            </a:r>
          </a:p>
          <a:p>
            <a:pPr lvl="0"/>
            <a:r>
              <a:rPr lang="fr-FR" sz="2800" dirty="0" smtClean="0"/>
              <a:t>Les mesures sont prises pour faire face</a:t>
            </a:r>
            <a:r>
              <a:rPr lang="fr-FR" sz="2800" dirty="0">
                <a:solidFill>
                  <a:prstClr val="black"/>
                </a:solidFill>
              </a:rPr>
              <a:t> à </a:t>
            </a:r>
            <a:r>
              <a:rPr lang="fr-FR" sz="2800" dirty="0" smtClean="0"/>
              <a:t>toute éventualité</a:t>
            </a:r>
          </a:p>
          <a:p>
            <a:pPr lvl="0"/>
            <a:r>
              <a:rPr lang="fr-FR" sz="2800" dirty="0" smtClean="0"/>
              <a:t>La contribution de tous les acteurs ( autorités sanitaires y   compris ressources animales, de l'environnement, des transports, de la sécurité,  autorités politiques,  élus du peuple, administratives, religieuses, coutumières, etc.) est indispensable.</a:t>
            </a:r>
          </a:p>
          <a:p>
            <a:pPr lvl="0"/>
            <a:r>
              <a:rPr lang="fr-FR" sz="2800" dirty="0" smtClean="0"/>
              <a:t>Ensemble,  sans psychose et panique, barrons la route au virus Ebola au Burkina Faso</a:t>
            </a:r>
          </a:p>
        </p:txBody>
      </p:sp>
      <p:sp>
        <p:nvSpPr>
          <p:cNvPr id="7" name="Espace réservé du numéro de diapositive 6"/>
          <p:cNvSpPr>
            <a:spLocks noGrp="1"/>
          </p:cNvSpPr>
          <p:nvPr>
            <p:ph type="sldNum" sz="quarter" idx="12"/>
          </p:nvPr>
        </p:nvSpPr>
        <p:spPr/>
        <p:txBody>
          <a:bodyPr/>
          <a:lstStyle/>
          <a:p>
            <a:fld id="{D57EAF90-19DE-417E-8365-D16B47A60E20}" type="slidenum">
              <a:rPr lang="fr-FR" smtClean="0"/>
              <a:t>38</a:t>
            </a:fld>
            <a:endParaRPr lang="fr-FR"/>
          </a:p>
        </p:txBody>
      </p:sp>
    </p:spTree>
    <p:extLst>
      <p:ext uri="{BB962C8B-B14F-4D97-AF65-F5344CB8AC3E}">
        <p14:creationId xmlns:p14="http://schemas.microsoft.com/office/powerpoint/2010/main" val="2903526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496944" cy="864096"/>
          </a:xfrm>
        </p:spPr>
        <p:style>
          <a:lnRef idx="1">
            <a:schemeClr val="accent5"/>
          </a:lnRef>
          <a:fillRef idx="2">
            <a:schemeClr val="accent5"/>
          </a:fillRef>
          <a:effectRef idx="1">
            <a:schemeClr val="accent5"/>
          </a:effectRef>
          <a:fontRef idx="minor">
            <a:schemeClr val="dk1"/>
          </a:fontRef>
        </p:style>
        <p:txBody>
          <a:bodyPr>
            <a:noAutofit/>
          </a:bodyPr>
          <a:lstStyle/>
          <a:p>
            <a:r>
              <a:rPr lang="fr-FR" sz="3600" b="1" dirty="0" smtClean="0">
                <a:latin typeface="Narkisim" panose="020E0502050101010101" pitchFamily="34" charset="-79"/>
                <a:cs typeface="Narkisim" panose="020E0502050101010101" pitchFamily="34" charset="-79"/>
              </a:rPr>
              <a:t>MERCI DE VOTRE ATTENTION</a:t>
            </a:r>
            <a:endParaRPr lang="fr-FR" sz="4000" dirty="0"/>
          </a:p>
        </p:txBody>
      </p:sp>
      <p:sp>
        <p:nvSpPr>
          <p:cNvPr id="5" name="Espace réservé du numéro de diapositive 4"/>
          <p:cNvSpPr>
            <a:spLocks noGrp="1"/>
          </p:cNvSpPr>
          <p:nvPr>
            <p:ph type="sldNum" sz="quarter" idx="12"/>
          </p:nvPr>
        </p:nvSpPr>
        <p:spPr/>
        <p:txBody>
          <a:bodyPr/>
          <a:lstStyle/>
          <a:p>
            <a:fld id="{D57EAF90-19DE-417E-8365-D16B47A60E20}" type="slidenum">
              <a:rPr lang="fr-FR" smtClean="0"/>
              <a:t>39</a:t>
            </a:fld>
            <a:endParaRPr lang="fr-FR"/>
          </a:p>
        </p:txBody>
      </p:sp>
    </p:spTree>
    <p:extLst>
      <p:ext uri="{BB962C8B-B14F-4D97-AF65-F5344CB8AC3E}">
        <p14:creationId xmlns:p14="http://schemas.microsoft.com/office/powerpoint/2010/main" val="3517869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99145"/>
            <a:ext cx="8039506" cy="6057205"/>
          </a:xfrm>
        </p:spPr>
      </p:pic>
      <p:sp>
        <p:nvSpPr>
          <p:cNvPr id="4" name="Espace réservé du numéro de diapositive 3"/>
          <p:cNvSpPr>
            <a:spLocks noGrp="1"/>
          </p:cNvSpPr>
          <p:nvPr>
            <p:ph type="sldNum" sz="quarter" idx="12"/>
          </p:nvPr>
        </p:nvSpPr>
        <p:spPr/>
        <p:txBody>
          <a:bodyPr/>
          <a:lstStyle/>
          <a:p>
            <a:fld id="{D57EAF90-19DE-417E-8365-D16B47A60E20}" type="slidenum">
              <a:rPr lang="fr-FR" smtClean="0">
                <a:solidFill>
                  <a:prstClr val="black">
                    <a:tint val="75000"/>
                  </a:prstClr>
                </a:solidFill>
              </a:rPr>
              <a:pPr/>
              <a:t>4</a:t>
            </a:fld>
            <a:endParaRPr lang="fr-FR">
              <a:solidFill>
                <a:prstClr val="black">
                  <a:tint val="75000"/>
                </a:prstClr>
              </a:solidFill>
            </a:endParaRPr>
          </a:p>
        </p:txBody>
      </p:sp>
    </p:spTree>
    <p:extLst>
      <p:ext uri="{BB962C8B-B14F-4D97-AF65-F5344CB8AC3E}">
        <p14:creationId xmlns:p14="http://schemas.microsoft.com/office/powerpoint/2010/main" val="14899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Virus Ebola</a:t>
            </a:r>
          </a:p>
        </p:txBody>
      </p:sp>
      <p:sp>
        <p:nvSpPr>
          <p:cNvPr id="9219" name="Rectangle 3"/>
          <p:cNvSpPr>
            <a:spLocks noGrp="1" noChangeArrowheads="1"/>
          </p:cNvSpPr>
          <p:nvPr>
            <p:ph type="body" idx="1"/>
          </p:nvPr>
        </p:nvSpPr>
        <p:spPr>
          <a:xfrm>
            <a:off x="846667" y="2209800"/>
            <a:ext cx="7247467" cy="3556000"/>
          </a:xfrm>
        </p:spPr>
        <p:txBody>
          <a:bodyPr/>
          <a:lstStyle/>
          <a:p>
            <a:pPr>
              <a:lnSpc>
                <a:spcPct val="90000"/>
              </a:lnSpc>
              <a:buFontTx/>
              <a:buNone/>
            </a:pPr>
            <a:r>
              <a:rPr lang="fr-FR" altLang="en-US" sz="2489" dirty="0"/>
              <a:t>Bonne </a:t>
            </a:r>
            <a:r>
              <a:rPr lang="fr-FR" altLang="en-US" sz="2489" dirty="0" smtClean="0"/>
              <a:t>nouvelle:  </a:t>
            </a:r>
            <a:r>
              <a:rPr lang="fr-FR" altLang="en-US" sz="2489" dirty="0"/>
              <a:t>l</a:t>
            </a:r>
            <a:r>
              <a:rPr lang="fr-FR" altLang="en-US" sz="2489" dirty="0" smtClean="0"/>
              <a:t>e </a:t>
            </a:r>
            <a:r>
              <a:rPr lang="fr-FR" altLang="en-US" sz="2489" dirty="0"/>
              <a:t>virus est facile à détruire</a:t>
            </a:r>
          </a:p>
          <a:p>
            <a:pPr>
              <a:lnSpc>
                <a:spcPct val="90000"/>
              </a:lnSpc>
              <a:buFontTx/>
              <a:buNone/>
            </a:pPr>
            <a:endParaRPr lang="fr-FR" altLang="en-US" sz="2489" dirty="0"/>
          </a:p>
          <a:p>
            <a:pPr lvl="1">
              <a:lnSpc>
                <a:spcPct val="90000"/>
              </a:lnSpc>
            </a:pPr>
            <a:r>
              <a:rPr lang="fr-FR" altLang="en-US" sz="2489" dirty="0"/>
              <a:t>Chaleur (30 minutes à 60 °C)</a:t>
            </a:r>
          </a:p>
          <a:p>
            <a:pPr lvl="1">
              <a:lnSpc>
                <a:spcPct val="90000"/>
              </a:lnSpc>
            </a:pPr>
            <a:r>
              <a:rPr lang="fr-FR" altLang="en-US" sz="2489" dirty="0"/>
              <a:t>Lumière, soleil</a:t>
            </a:r>
          </a:p>
          <a:p>
            <a:pPr lvl="1">
              <a:lnSpc>
                <a:spcPct val="90000"/>
              </a:lnSpc>
            </a:pPr>
            <a:r>
              <a:rPr lang="fr-FR" altLang="en-US" sz="2489" dirty="0"/>
              <a:t>Javel, détergents, poudre à lessive</a:t>
            </a:r>
          </a:p>
          <a:p>
            <a:pPr lvl="1">
              <a:lnSpc>
                <a:spcPct val="90000"/>
              </a:lnSpc>
            </a:pPr>
            <a:r>
              <a:rPr lang="fr-FR" altLang="en-US" sz="2489" dirty="0"/>
              <a:t>Savon et l’eau</a:t>
            </a:r>
          </a:p>
          <a:p>
            <a:pPr lvl="1">
              <a:lnSpc>
                <a:spcPct val="90000"/>
              </a:lnSpc>
            </a:pPr>
            <a:endParaRPr lang="fr-FR" altLang="en-US" sz="2489" dirty="0"/>
          </a:p>
          <a:p>
            <a:pPr lvl="1">
              <a:lnSpc>
                <a:spcPct val="90000"/>
              </a:lnSpc>
            </a:pPr>
            <a:r>
              <a:rPr lang="fr-FR" altLang="en-US" sz="2489" dirty="0"/>
              <a:t>Le virus ne survit pas dans l’eau, dans l’air</a:t>
            </a:r>
          </a:p>
          <a:p>
            <a:pPr>
              <a:lnSpc>
                <a:spcPct val="90000"/>
              </a:lnSpc>
            </a:pPr>
            <a:endParaRPr lang="fr-FR" altLang="en-US" sz="2489" dirty="0"/>
          </a:p>
        </p:txBody>
      </p:sp>
    </p:spTree>
    <p:extLst>
      <p:ext uri="{BB962C8B-B14F-4D97-AF65-F5344CB8AC3E}">
        <p14:creationId xmlns:p14="http://schemas.microsoft.com/office/powerpoint/2010/main" val="5004854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08920"/>
            <a:ext cx="8229600" cy="1143000"/>
          </a:xfrm>
        </p:spPr>
        <p:txBody>
          <a:bodyPr/>
          <a:lstStyle/>
          <a:p>
            <a:r>
              <a:rPr lang="fr-CA" dirty="0"/>
              <a:t>M</a:t>
            </a:r>
            <a:r>
              <a:rPr lang="fr-CA" dirty="0" smtClean="0"/>
              <a:t>ode  de transmission</a:t>
            </a:r>
            <a:endParaRPr lang="fr-CA" dirty="0"/>
          </a:p>
        </p:txBody>
      </p:sp>
      <p:sp>
        <p:nvSpPr>
          <p:cNvPr id="4" name="Espace réservé du numéro de diapositive 3"/>
          <p:cNvSpPr>
            <a:spLocks noGrp="1"/>
          </p:cNvSpPr>
          <p:nvPr>
            <p:ph type="sldNum" sz="quarter" idx="12"/>
          </p:nvPr>
        </p:nvSpPr>
        <p:spPr/>
        <p:txBody>
          <a:bodyPr/>
          <a:lstStyle/>
          <a:p>
            <a:fld id="{D57EAF90-19DE-417E-8365-D16B47A60E20}" type="slidenum">
              <a:rPr lang="fr-FR" smtClean="0">
                <a:solidFill>
                  <a:prstClr val="black">
                    <a:tint val="75000"/>
                  </a:prstClr>
                </a:solidFill>
              </a:rPr>
              <a:pPr/>
              <a:t>6</a:t>
            </a:fld>
            <a:endParaRPr lang="fr-FR">
              <a:solidFill>
                <a:prstClr val="black">
                  <a:tint val="75000"/>
                </a:prstClr>
              </a:solidFill>
            </a:endParaRPr>
          </a:p>
        </p:txBody>
      </p:sp>
    </p:spTree>
    <p:extLst>
      <p:ext uri="{BB962C8B-B14F-4D97-AF65-F5344CB8AC3E}">
        <p14:creationId xmlns:p14="http://schemas.microsoft.com/office/powerpoint/2010/main" val="2793376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57EAF90-19DE-417E-8365-D16B47A60E20}" type="slidenum">
              <a:rPr lang="fr-FR" smtClean="0">
                <a:solidFill>
                  <a:prstClr val="black">
                    <a:tint val="75000"/>
                  </a:prstClr>
                </a:solidFill>
              </a:rPr>
              <a:pPr/>
              <a:t>7</a:t>
            </a:fld>
            <a:endParaRPr lang="fr-FR">
              <a:solidFill>
                <a:prstClr val="black">
                  <a:tint val="75000"/>
                </a:prstClr>
              </a:solidFill>
            </a:endParaRPr>
          </a:p>
        </p:txBody>
      </p:sp>
      <p:pic>
        <p:nvPicPr>
          <p:cNvPr id="5" name="Image 4"/>
          <p:cNvPicPr>
            <a:picLocks noChangeAspect="1"/>
          </p:cNvPicPr>
          <p:nvPr/>
        </p:nvPicPr>
        <p:blipFill>
          <a:blip r:embed="rId2"/>
          <a:stretch>
            <a:fillRect/>
          </a:stretch>
        </p:blipFill>
        <p:spPr>
          <a:xfrm>
            <a:off x="0" y="0"/>
            <a:ext cx="9144000" cy="6833955"/>
          </a:xfrm>
          <a:prstGeom prst="rect">
            <a:avLst/>
          </a:prstGeom>
        </p:spPr>
      </p:pic>
    </p:spTree>
    <p:extLst>
      <p:ext uri="{BB962C8B-B14F-4D97-AF65-F5344CB8AC3E}">
        <p14:creationId xmlns:p14="http://schemas.microsoft.com/office/powerpoint/2010/main" val="2345181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229600" cy="158417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sz="4000" b="1" dirty="0" smtClean="0">
                <a:latin typeface="Narkisim" panose="020E0502050101010101" pitchFamily="34" charset="-79"/>
                <a:cs typeface="Narkisim" panose="020E0502050101010101" pitchFamily="34" charset="-79"/>
              </a:rPr>
              <a:t/>
            </a:r>
            <a:br>
              <a:rPr lang="fr-FR" sz="4000" b="1" dirty="0" smtClean="0">
                <a:latin typeface="Narkisim" panose="020E0502050101010101" pitchFamily="34" charset="-79"/>
                <a:cs typeface="Narkisim" panose="020E0502050101010101" pitchFamily="34" charset="-79"/>
              </a:rPr>
            </a:br>
            <a:r>
              <a:rPr lang="fr-FR" sz="4000" b="1" dirty="0" smtClean="0">
                <a:latin typeface="Narkisim" panose="020E0502050101010101" pitchFamily="34" charset="-79"/>
                <a:cs typeface="Narkisim" panose="020E0502050101010101" pitchFamily="34" charset="-79"/>
              </a:rPr>
              <a:t>I- </a:t>
            </a:r>
            <a:r>
              <a:rPr lang="fr-FR" sz="4000" b="1" dirty="0" smtClean="0">
                <a:latin typeface="Arial" panose="020B0604020202020204" pitchFamily="34" charset="0"/>
                <a:cs typeface="Arial" panose="020B0604020202020204" pitchFamily="34" charset="0"/>
              </a:rPr>
              <a:t>Informations </a:t>
            </a:r>
            <a:r>
              <a:rPr lang="fr-FR" sz="4000" b="1" dirty="0">
                <a:latin typeface="Arial" panose="020B0604020202020204" pitchFamily="34" charset="0"/>
                <a:cs typeface="Arial" panose="020B0604020202020204" pitchFamily="34" charset="0"/>
              </a:rPr>
              <a:t>générales sur le virus et la </a:t>
            </a:r>
            <a:r>
              <a:rPr lang="fr-FR" sz="4000" b="1" dirty="0" smtClean="0">
                <a:latin typeface="Arial" panose="020B0604020202020204" pitchFamily="34" charset="0"/>
                <a:cs typeface="Arial" panose="020B0604020202020204" pitchFamily="34" charset="0"/>
              </a:rPr>
              <a:t>maladie</a:t>
            </a:r>
            <a:endParaRPr lang="fr-FR" dirty="0"/>
          </a:p>
        </p:txBody>
      </p:sp>
      <p:sp>
        <p:nvSpPr>
          <p:cNvPr id="3" name="Espace réservé du contenu 2"/>
          <p:cNvSpPr>
            <a:spLocks noGrp="1"/>
          </p:cNvSpPr>
          <p:nvPr>
            <p:ph idx="1"/>
          </p:nvPr>
        </p:nvSpPr>
        <p:spPr>
          <a:xfrm>
            <a:off x="107504" y="1340768"/>
            <a:ext cx="8928992" cy="5015582"/>
          </a:xfrm>
        </p:spPr>
        <p:txBody>
          <a:bodyPr>
            <a:noAutofit/>
          </a:bodyPr>
          <a:lstStyle/>
          <a:p>
            <a:pPr marL="0" lvl="0" indent="0">
              <a:spcBef>
                <a:spcPts val="0"/>
              </a:spcBef>
              <a:buNone/>
            </a:pPr>
            <a:endParaRPr lang="fr-FR" sz="2400" dirty="0" smtClean="0">
              <a:latin typeface="Arial" panose="020B0604020202020204" pitchFamily="34" charset="0"/>
              <a:cs typeface="Arial" panose="020B0604020202020204" pitchFamily="34" charset="0"/>
            </a:endParaRPr>
          </a:p>
          <a:p>
            <a:pPr>
              <a:lnSpc>
                <a:spcPct val="150000"/>
              </a:lnSpc>
              <a:spcBef>
                <a:spcPts val="0"/>
              </a:spcBef>
              <a:buFontTx/>
              <a:buChar char="-"/>
            </a:pPr>
            <a:r>
              <a:rPr lang="fr-FR" sz="2400" dirty="0" smtClean="0"/>
              <a:t>La </a:t>
            </a:r>
            <a:r>
              <a:rPr lang="fr-FR" sz="2400" dirty="0"/>
              <a:t>maladie </a:t>
            </a:r>
            <a:r>
              <a:rPr lang="fr-FR" sz="2400" dirty="0" smtClean="0"/>
              <a:t>est fortement contagieuse et hautement létale.</a:t>
            </a:r>
          </a:p>
          <a:p>
            <a:pPr>
              <a:lnSpc>
                <a:spcPct val="150000"/>
              </a:lnSpc>
              <a:spcBef>
                <a:spcPts val="0"/>
              </a:spcBef>
              <a:buFontTx/>
              <a:buChar char="-"/>
            </a:pPr>
            <a:r>
              <a:rPr lang="fr-FR" sz="2400" dirty="0" smtClean="0"/>
              <a:t>Se  </a:t>
            </a:r>
            <a:r>
              <a:rPr lang="fr-FR" sz="2400" dirty="0"/>
              <a:t>transmet   </a:t>
            </a:r>
            <a:r>
              <a:rPr lang="fr-FR" sz="2400" dirty="0" smtClean="0"/>
              <a:t>par:  </a:t>
            </a:r>
          </a:p>
          <a:p>
            <a:pPr>
              <a:lnSpc>
                <a:spcPct val="150000"/>
              </a:lnSpc>
              <a:spcBef>
                <a:spcPts val="0"/>
              </a:spcBef>
            </a:pPr>
            <a:r>
              <a:rPr lang="fr-FR" sz="2400" dirty="0"/>
              <a:t> </a:t>
            </a:r>
            <a:r>
              <a:rPr lang="fr-FR" sz="2400" b="1" dirty="0" smtClean="0"/>
              <a:t>contact </a:t>
            </a:r>
            <a:r>
              <a:rPr lang="fr-FR" sz="2400" b="1" dirty="0"/>
              <a:t>direct  </a:t>
            </a:r>
            <a:r>
              <a:rPr lang="fr-FR" sz="2400" dirty="0"/>
              <a:t>avec </a:t>
            </a:r>
            <a:r>
              <a:rPr lang="fr-FR" sz="2400" dirty="0" smtClean="0"/>
              <a:t>les malades, à travers les liquides </a:t>
            </a:r>
            <a:r>
              <a:rPr lang="fr-FR" sz="2400" dirty="0"/>
              <a:t>physiologiques infectés. </a:t>
            </a:r>
            <a:endParaRPr lang="fr-FR" sz="2400" dirty="0" smtClean="0"/>
          </a:p>
          <a:p>
            <a:pPr>
              <a:lnSpc>
                <a:spcPct val="150000"/>
              </a:lnSpc>
              <a:spcBef>
                <a:spcPts val="0"/>
              </a:spcBef>
            </a:pPr>
            <a:r>
              <a:rPr lang="fr-FR" sz="2400" dirty="0" smtClean="0"/>
              <a:t>à l’occasion  soins à domicile ou à l’hôpital, </a:t>
            </a:r>
          </a:p>
          <a:p>
            <a:pPr>
              <a:lnSpc>
                <a:spcPct val="150000"/>
              </a:lnSpc>
              <a:spcBef>
                <a:spcPts val="0"/>
              </a:spcBef>
            </a:pPr>
            <a:r>
              <a:rPr lang="fr-FR" sz="2400" dirty="0" smtClean="0"/>
              <a:t> </a:t>
            </a:r>
            <a:r>
              <a:rPr lang="fr-FR" sz="2400" dirty="0"/>
              <a:t>certaines pratiques funéraires </a:t>
            </a:r>
            <a:r>
              <a:rPr lang="fr-FR" sz="2400" dirty="0" smtClean="0"/>
              <a:t>sont aussi </a:t>
            </a:r>
            <a:r>
              <a:rPr lang="fr-FR" sz="2400" dirty="0"/>
              <a:t>sources habituelles d’infection</a:t>
            </a:r>
            <a:r>
              <a:rPr lang="fr-FR" sz="2400" dirty="0" smtClean="0"/>
              <a:t>.</a:t>
            </a:r>
          </a:p>
          <a:p>
            <a:pPr>
              <a:lnSpc>
                <a:spcPct val="150000"/>
              </a:lnSpc>
              <a:spcBef>
                <a:spcPts val="0"/>
              </a:spcBef>
            </a:pPr>
            <a:r>
              <a:rPr lang="fr-FR" sz="2400" dirty="0" smtClean="0"/>
              <a:t> </a:t>
            </a:r>
            <a:r>
              <a:rPr lang="fr-FR" sz="2400" dirty="0"/>
              <a:t>La maladie peut également se propager par contact avec les vêtements ou les draps de lit souillés d’un malade.  </a:t>
            </a:r>
            <a:r>
              <a:rPr lang="fr-FR" sz="2400" b="1" dirty="0" smtClean="0"/>
              <a:t>Contact indirect</a:t>
            </a:r>
            <a:endParaRPr lang="fr-FR" sz="2400" b="1" dirty="0"/>
          </a:p>
          <a:p>
            <a:pPr marL="0" lvl="0" indent="0">
              <a:lnSpc>
                <a:spcPct val="150000"/>
              </a:lnSpc>
              <a:spcBef>
                <a:spcPts val="0"/>
              </a:spcBef>
              <a:buNone/>
            </a:pPr>
            <a:endParaRPr lang="fr-FR" sz="2400" dirty="0">
              <a:latin typeface="Arial" panose="020B0604020202020204" pitchFamily="34" charset="0"/>
              <a:cs typeface="Arial" panose="020B0604020202020204" pitchFamily="34" charset="0"/>
            </a:endParaRPr>
          </a:p>
          <a:p>
            <a:pPr marL="0" lvl="0" indent="0">
              <a:spcBef>
                <a:spcPts val="0"/>
              </a:spcBef>
              <a:buNone/>
            </a:pPr>
            <a:endParaRPr lang="fr-FR" sz="2400" dirty="0" smtClean="0">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D57EAF90-19DE-417E-8365-D16B47A60E20}" type="slidenum">
              <a:rPr lang="fr-FR" smtClean="0">
                <a:solidFill>
                  <a:prstClr val="black">
                    <a:tint val="75000"/>
                  </a:prstClr>
                </a:solidFill>
              </a:rPr>
              <a:pPr/>
              <a:t>8</a:t>
            </a:fld>
            <a:endParaRPr lang="fr-FR">
              <a:solidFill>
                <a:prstClr val="black">
                  <a:tint val="75000"/>
                </a:prstClr>
              </a:solidFill>
            </a:endParaRPr>
          </a:p>
        </p:txBody>
      </p:sp>
    </p:spTree>
    <p:extLst>
      <p:ext uri="{BB962C8B-B14F-4D97-AF65-F5344CB8AC3E}">
        <p14:creationId xmlns:p14="http://schemas.microsoft.com/office/powerpoint/2010/main" val="351712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altLang="fr-FR" sz="3200" b="1" kern="0" dirty="0" smtClean="0">
                <a:latin typeface="Arial"/>
                <a:cs typeface="Arial"/>
              </a:rPr>
              <a:t>Personnes les plus  </a:t>
            </a:r>
            <a:r>
              <a:rPr lang="fr-CH" altLang="fr-FR" sz="3200" b="1" kern="0" dirty="0">
                <a:latin typeface="Arial"/>
                <a:cs typeface="Arial"/>
              </a:rPr>
              <a:t>à risque de contracter </a:t>
            </a:r>
            <a:br>
              <a:rPr lang="fr-CH" altLang="fr-FR" sz="3200" b="1" kern="0" dirty="0">
                <a:latin typeface="Arial"/>
                <a:cs typeface="Arial"/>
              </a:rPr>
            </a:br>
            <a:r>
              <a:rPr lang="fr-CH" altLang="fr-FR" sz="3200" b="1" kern="0" dirty="0">
                <a:latin typeface="Arial"/>
                <a:cs typeface="Arial"/>
              </a:rPr>
              <a:t>la </a:t>
            </a:r>
            <a:r>
              <a:rPr lang="fr-FR" altLang="fr-FR" sz="3200" b="1" kern="0" dirty="0">
                <a:latin typeface="Arial"/>
                <a:cs typeface="Arial"/>
              </a:rPr>
              <a:t>maladie à virus  Ebola</a:t>
            </a:r>
            <a:endParaRPr lang="fr-CA" dirty="0"/>
          </a:p>
        </p:txBody>
      </p:sp>
      <p:sp>
        <p:nvSpPr>
          <p:cNvPr id="3" name="Espace réservé du contenu 2"/>
          <p:cNvSpPr>
            <a:spLocks noGrp="1"/>
          </p:cNvSpPr>
          <p:nvPr>
            <p:ph idx="1"/>
          </p:nvPr>
        </p:nvSpPr>
        <p:spPr/>
        <p:txBody>
          <a:bodyPr>
            <a:normAutofit fontScale="77500" lnSpcReduction="20000"/>
          </a:bodyPr>
          <a:lstStyle/>
          <a:p>
            <a:pPr marL="0" lvl="0" indent="0" rtl="1" fontAlgn="base">
              <a:spcBef>
                <a:spcPct val="0"/>
              </a:spcBef>
              <a:spcAft>
                <a:spcPct val="0"/>
              </a:spcAft>
              <a:buNone/>
            </a:pPr>
            <a:r>
              <a:rPr lang="fr-FR" sz="2900" b="1" dirty="0">
                <a:solidFill>
                  <a:srgbClr val="000066"/>
                </a:solidFill>
                <a:latin typeface="Arial" charset="0"/>
                <a:cs typeface="Arial" charset="0"/>
              </a:rPr>
              <a:t>Transmission du virus à travers les animaux de brousse infectés ou trouvés morts</a:t>
            </a:r>
          </a:p>
          <a:p>
            <a:pPr marL="461064" lvl="0" indent="-321635" defTabSz="1040955" eaLnBrk="0" fontAlgn="base" hangingPunct="0">
              <a:buClr>
                <a:srgbClr val="1E7FB8"/>
              </a:buClr>
              <a:buFont typeface="Wingdings" pitchFamily="2" charset="2"/>
              <a:buChar char="§"/>
            </a:pPr>
            <a:r>
              <a:rPr lang="fr-FR" sz="2900" dirty="0">
                <a:solidFill>
                  <a:srgbClr val="000066"/>
                </a:solidFill>
                <a:latin typeface="Arial"/>
                <a:cs typeface="Arial"/>
              </a:rPr>
              <a:t>Chasseurs, </a:t>
            </a:r>
          </a:p>
          <a:p>
            <a:pPr marL="461064" lvl="0" indent="-321635" defTabSz="1040955" eaLnBrk="0" fontAlgn="base" hangingPunct="0">
              <a:buClr>
                <a:srgbClr val="1E7FB8"/>
              </a:buClr>
              <a:buFont typeface="Wingdings" pitchFamily="2" charset="2"/>
              <a:buChar char="§"/>
            </a:pPr>
            <a:r>
              <a:rPr lang="fr-FR" sz="2900" dirty="0">
                <a:solidFill>
                  <a:srgbClr val="000066"/>
                </a:solidFill>
                <a:latin typeface="Arial"/>
                <a:cs typeface="Arial"/>
              </a:rPr>
              <a:t>Exploitants de la forêt, </a:t>
            </a:r>
          </a:p>
          <a:p>
            <a:pPr marL="461064" lvl="0" indent="-321635" defTabSz="1040955" eaLnBrk="0" fontAlgn="base" hangingPunct="0">
              <a:buClr>
                <a:srgbClr val="1E7FB8"/>
              </a:buClr>
              <a:buFont typeface="Wingdings" pitchFamily="2" charset="2"/>
              <a:buChar char="§"/>
            </a:pPr>
            <a:r>
              <a:rPr lang="fr-FR" sz="2900" dirty="0">
                <a:solidFill>
                  <a:srgbClr val="000066"/>
                </a:solidFill>
                <a:latin typeface="Arial"/>
                <a:cs typeface="Arial"/>
              </a:rPr>
              <a:t>Personnes chargés de la manipulation de la viande crue d’animaux sauvages y compris celles chargées de sa cuisson</a:t>
            </a:r>
          </a:p>
          <a:p>
            <a:pPr marL="0" lvl="0" indent="0" rtl="1" fontAlgn="base">
              <a:spcBef>
                <a:spcPct val="0"/>
              </a:spcBef>
              <a:spcAft>
                <a:spcPct val="0"/>
              </a:spcAft>
              <a:buNone/>
            </a:pPr>
            <a:r>
              <a:rPr lang="fr-FR" sz="2900" b="1" dirty="0">
                <a:solidFill>
                  <a:srgbClr val="000066"/>
                </a:solidFill>
                <a:latin typeface="Arial" charset="0"/>
                <a:cs typeface="Arial" charset="0"/>
              </a:rPr>
              <a:t>Transmission inter humaine</a:t>
            </a:r>
          </a:p>
          <a:p>
            <a:pPr marL="461064" lvl="0" indent="-321635" defTabSz="1040955" eaLnBrk="0" fontAlgn="base" hangingPunct="0">
              <a:buClr>
                <a:srgbClr val="1E7FB8"/>
              </a:buClr>
              <a:buFont typeface="Wingdings" pitchFamily="2" charset="2"/>
              <a:buChar char="§"/>
            </a:pPr>
            <a:r>
              <a:rPr lang="fr-FR" sz="2900" dirty="0">
                <a:solidFill>
                  <a:srgbClr val="000066"/>
                </a:solidFill>
                <a:latin typeface="Arial"/>
                <a:cs typeface="Arial"/>
              </a:rPr>
              <a:t>Les membres de la famille des patients, leurs amis</a:t>
            </a:r>
          </a:p>
          <a:p>
            <a:pPr marL="461064" lvl="0" indent="-321635" defTabSz="1040955" eaLnBrk="0" fontAlgn="base" hangingPunct="0">
              <a:buClr>
                <a:srgbClr val="1E7FB8"/>
              </a:buClr>
              <a:buFont typeface="Wingdings" pitchFamily="2" charset="2"/>
              <a:buChar char="§"/>
            </a:pPr>
            <a:r>
              <a:rPr lang="fr-FR" sz="2900" dirty="0">
                <a:solidFill>
                  <a:srgbClr val="000066"/>
                </a:solidFill>
                <a:latin typeface="Arial"/>
                <a:cs typeface="Arial"/>
              </a:rPr>
              <a:t>Le personnel de santé</a:t>
            </a:r>
          </a:p>
          <a:p>
            <a:pPr marL="461064" lvl="0" indent="-321635" defTabSz="1040955" eaLnBrk="0" fontAlgn="base" hangingPunct="0">
              <a:buClr>
                <a:srgbClr val="1E7FB8"/>
              </a:buClr>
              <a:buFont typeface="Wingdings" pitchFamily="2" charset="2"/>
              <a:buChar char="§"/>
            </a:pPr>
            <a:r>
              <a:rPr lang="fr-FR" sz="2900" dirty="0">
                <a:solidFill>
                  <a:srgbClr val="000066"/>
                </a:solidFill>
                <a:latin typeface="Arial"/>
                <a:cs typeface="Arial"/>
              </a:rPr>
              <a:t>Les personnes chargées de la toilette mortuaire dans la communauté et dans les formations sanitaires</a:t>
            </a:r>
            <a:endParaRPr lang="fr-FR" sz="2700" dirty="0">
              <a:solidFill>
                <a:srgbClr val="000066"/>
              </a:solidFill>
              <a:latin typeface="Arial" charset="0"/>
              <a:cs typeface="Arial" charset="0"/>
            </a:endParaRPr>
          </a:p>
          <a:p>
            <a:pPr marL="0" lvl="0" indent="0" rtl="1" fontAlgn="base">
              <a:spcBef>
                <a:spcPct val="0"/>
              </a:spcBef>
              <a:spcAft>
                <a:spcPct val="0"/>
              </a:spcAft>
              <a:buNone/>
            </a:pPr>
            <a:r>
              <a:rPr lang="fr-FR" sz="2900" dirty="0">
                <a:solidFill>
                  <a:srgbClr val="000066"/>
                </a:solidFill>
                <a:latin typeface="Arial" charset="0"/>
                <a:cs typeface="Arial" charset="0"/>
              </a:rPr>
              <a:t>T</a:t>
            </a:r>
            <a:r>
              <a:rPr lang="fr-FR" sz="2900" b="1" dirty="0">
                <a:solidFill>
                  <a:srgbClr val="000066"/>
                </a:solidFill>
                <a:latin typeface="Arial" charset="0"/>
                <a:cs typeface="Arial" charset="0"/>
              </a:rPr>
              <a:t>ransmission par le </a:t>
            </a:r>
            <a:r>
              <a:rPr lang="fr-FR" sz="2900" b="1" dirty="0" smtClean="0">
                <a:solidFill>
                  <a:srgbClr val="000066"/>
                </a:solidFill>
                <a:latin typeface="Arial" charset="0"/>
                <a:cs typeface="Arial" charset="0"/>
              </a:rPr>
              <a:t>sperme</a:t>
            </a:r>
          </a:p>
          <a:p>
            <a:pPr marL="0" lvl="0" indent="0" rtl="1" fontAlgn="base">
              <a:spcBef>
                <a:spcPct val="0"/>
              </a:spcBef>
              <a:spcAft>
                <a:spcPct val="0"/>
              </a:spcAft>
              <a:buNone/>
            </a:pPr>
            <a:r>
              <a:rPr lang="fr-FR" sz="2700" dirty="0" smtClean="0">
                <a:solidFill>
                  <a:srgbClr val="000066"/>
                </a:solidFill>
                <a:latin typeface="Arial" charset="0"/>
                <a:cs typeface="Arial" charset="0"/>
              </a:rPr>
              <a:t>Partenaires sexuels</a:t>
            </a:r>
          </a:p>
          <a:p>
            <a:pPr marL="0" indent="0">
              <a:buNone/>
            </a:pPr>
            <a:endParaRPr lang="fr-CA" dirty="0"/>
          </a:p>
        </p:txBody>
      </p:sp>
      <p:sp>
        <p:nvSpPr>
          <p:cNvPr id="4" name="Espace réservé du numéro de diapositive 3"/>
          <p:cNvSpPr>
            <a:spLocks noGrp="1"/>
          </p:cNvSpPr>
          <p:nvPr>
            <p:ph type="sldNum" sz="quarter" idx="12"/>
          </p:nvPr>
        </p:nvSpPr>
        <p:spPr/>
        <p:txBody>
          <a:bodyPr/>
          <a:lstStyle/>
          <a:p>
            <a:fld id="{D57EAF90-19DE-417E-8365-D16B47A60E20}" type="slidenum">
              <a:rPr lang="fr-FR" smtClean="0">
                <a:solidFill>
                  <a:prstClr val="black">
                    <a:tint val="75000"/>
                  </a:prstClr>
                </a:solidFill>
              </a:rPr>
              <a:pPr/>
              <a:t>9</a:t>
            </a:fld>
            <a:endParaRPr lang="fr-FR">
              <a:solidFill>
                <a:prstClr val="black">
                  <a:tint val="75000"/>
                </a:prstClr>
              </a:solidFill>
            </a:endParaRPr>
          </a:p>
        </p:txBody>
      </p:sp>
    </p:spTree>
    <p:extLst>
      <p:ext uri="{BB962C8B-B14F-4D97-AF65-F5344CB8AC3E}">
        <p14:creationId xmlns:p14="http://schemas.microsoft.com/office/powerpoint/2010/main" val="4152419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ioterror">
  <a:themeElements>
    <a:clrScheme name="">
      <a:dk1>
        <a:srgbClr val="FFFFFF"/>
      </a:dk1>
      <a:lt1>
        <a:srgbClr val="FFFFFF"/>
      </a:lt1>
      <a:dk2>
        <a:srgbClr val="FFFF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bioterror">
      <a:majorFont>
        <a:latin typeface="Lydian"/>
        <a:ea typeface=""/>
        <a:cs typeface=""/>
      </a:majorFont>
      <a:minorFont>
        <a:latin typeface="Lydi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ioterr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oterr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oterr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oterr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oterr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oterr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oterr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7162</TotalTime>
  <Words>2155</Words>
  <Application>Microsoft Office PowerPoint</Application>
  <PresentationFormat>Affichage à l'écran (4:3)</PresentationFormat>
  <Paragraphs>396</Paragraphs>
  <Slides>39</Slides>
  <Notes>6</Notes>
  <HiddenSlides>0</HiddenSlides>
  <MMClips>0</MMClips>
  <ScaleCrop>false</ScaleCrop>
  <HeadingPairs>
    <vt:vector size="6" baseType="variant">
      <vt:variant>
        <vt:lpstr>Polices utilisées</vt:lpstr>
      </vt:variant>
      <vt:variant>
        <vt:i4>10</vt:i4>
      </vt:variant>
      <vt:variant>
        <vt:lpstr>Thème</vt:lpstr>
      </vt:variant>
      <vt:variant>
        <vt:i4>6</vt:i4>
      </vt:variant>
      <vt:variant>
        <vt:lpstr>Titres des diapositives</vt:lpstr>
      </vt:variant>
      <vt:variant>
        <vt:i4>39</vt:i4>
      </vt:variant>
    </vt:vector>
  </HeadingPairs>
  <TitlesOfParts>
    <vt:vector size="55" baseType="lpstr">
      <vt:lpstr>AR BLANCA</vt:lpstr>
      <vt:lpstr>Arial</vt:lpstr>
      <vt:lpstr>Arial Narrow</vt:lpstr>
      <vt:lpstr>Calibri</vt:lpstr>
      <vt:lpstr>Courier New</vt:lpstr>
      <vt:lpstr>Lydian</vt:lpstr>
      <vt:lpstr>Narkisim</vt:lpstr>
      <vt:lpstr>Symbol</vt:lpstr>
      <vt:lpstr>Times New Roman</vt:lpstr>
      <vt:lpstr>Wingdings</vt:lpstr>
      <vt:lpstr>Thème Office</vt:lpstr>
      <vt:lpstr>VisID</vt:lpstr>
      <vt:lpstr>2_bioterror</vt:lpstr>
      <vt:lpstr>1_VisID</vt:lpstr>
      <vt:lpstr>1_Thème Office</vt:lpstr>
      <vt:lpstr>2_Thème Office</vt:lpstr>
      <vt:lpstr> Maladie à virus Ebola (MVE) </vt:lpstr>
      <vt:lpstr>Plan de la présentation </vt:lpstr>
      <vt:lpstr> I- Informations générales sur le virus et la maladie</vt:lpstr>
      <vt:lpstr>Présentation PowerPoint</vt:lpstr>
      <vt:lpstr>Virus Ebola</vt:lpstr>
      <vt:lpstr>Mode  de transmission</vt:lpstr>
      <vt:lpstr>Présentation PowerPoint</vt:lpstr>
      <vt:lpstr> I- Informations générales sur le virus et la maladie</vt:lpstr>
      <vt:lpstr>Personnes les plus  à risque de contracter  la maladie à virus  Ebola</vt:lpstr>
      <vt:lpstr> I- Informations générales sur le virus et la maladie </vt:lpstr>
      <vt:lpstr> I- Informations générales sur le virus et la maladie </vt:lpstr>
      <vt:lpstr> I- Informations générales sur le virus et la maladie </vt:lpstr>
      <vt:lpstr> Diagnostic de la maladie    </vt:lpstr>
      <vt:lpstr> Diagnostic de la maladie  </vt:lpstr>
      <vt:lpstr>  Prise en charge des cas   </vt:lpstr>
      <vt:lpstr>Présentation PowerPoint</vt:lpstr>
      <vt:lpstr> II-  Mesures préventives (1/6)   </vt:lpstr>
      <vt:lpstr> II-  Mesures préventives (2/6)   </vt:lpstr>
      <vt:lpstr> II-  Mesures préventives (3/6)   </vt:lpstr>
      <vt:lpstr> II-  Mesures préventives (4/6)   </vt:lpstr>
      <vt:lpstr> II-  Mesures préventives (5/6)   </vt:lpstr>
      <vt:lpstr> II-  Mesures préventives (6/6)    </vt:lpstr>
      <vt:lpstr>  III- Historique de la maladie</vt:lpstr>
      <vt:lpstr>    Historique des épidémies  de la maladie à virus Ebola</vt:lpstr>
      <vt:lpstr>Présentation PowerPoint</vt:lpstr>
      <vt:lpstr> Cartographie des zones touchées par la maladie à virus Ebola  en Guinée, Libéria et Sierra Léone </vt:lpstr>
      <vt:lpstr>Présentation PowerPoint</vt:lpstr>
      <vt:lpstr>Présentation PowerPoint</vt:lpstr>
      <vt:lpstr>Présentation PowerPoint</vt:lpstr>
      <vt:lpstr>Présentation PowerPoint</vt:lpstr>
      <vt:lpstr>V- ACTIONS ENTREPRISES /PERSPECTIVES DANS LE CADRE DE LA LUTTE CONTRE LA MALADIE A VIRUS EBOLA AU BURKINA FASO </vt:lpstr>
      <vt:lpstr>Présentation PowerPoint</vt:lpstr>
      <vt:lpstr>Présentation PowerPoint</vt:lpstr>
      <vt:lpstr>Présentation PowerPoint</vt:lpstr>
      <vt:lpstr>Présentation PowerPoint</vt:lpstr>
      <vt:lpstr>Présentation PowerPoint</vt:lpstr>
      <vt:lpstr> VI-  Attentes vis-à-vis des acteurs </vt:lpstr>
      <vt:lpstr>VII-  Conclusion</vt:lpstr>
      <vt:lpstr>MERCI DE VOTRE ATTENTION</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Camara, Dr. Siriman - gn</dc:creator>
  <cp:lastModifiedBy>IDEA 40</cp:lastModifiedBy>
  <cp:revision>484</cp:revision>
  <cp:lastPrinted>2014-10-16T11:18:38Z</cp:lastPrinted>
  <dcterms:created xsi:type="dcterms:W3CDTF">2014-01-28T17:25:46Z</dcterms:created>
  <dcterms:modified xsi:type="dcterms:W3CDTF">2014-12-08T09:03:47Z</dcterms:modified>
</cp:coreProperties>
</file>